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8" r:id="rId3"/>
    <p:sldId id="295" r:id="rId4"/>
    <p:sldId id="270" r:id="rId5"/>
    <p:sldId id="290" r:id="rId6"/>
    <p:sldId id="296" r:id="rId7"/>
    <p:sldId id="288" r:id="rId8"/>
    <p:sldId id="289" r:id="rId9"/>
    <p:sldId id="269" r:id="rId10"/>
    <p:sldId id="285" r:id="rId11"/>
    <p:sldId id="287" r:id="rId12"/>
    <p:sldId id="291" r:id="rId13"/>
    <p:sldId id="292" r:id="rId14"/>
    <p:sldId id="293" r:id="rId15"/>
    <p:sldId id="294" r:id="rId16"/>
  </p:sldIdLst>
  <p:sldSz cx="9144000" cy="6858000" type="screen4x3"/>
  <p:notesSz cx="6858000" cy="907732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orient="horz" pos="1193">
          <p15:clr>
            <a:srgbClr val="A4A3A4"/>
          </p15:clr>
        </p15:guide>
        <p15:guide id="5" pos="2880">
          <p15:clr>
            <a:srgbClr val="A4A3A4"/>
          </p15:clr>
        </p15:guide>
        <p15:guide id="6" pos="3034">
          <p15:clr>
            <a:srgbClr val="A4A3A4"/>
          </p15:clr>
        </p15:guide>
        <p15:guide id="7" pos="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0071" autoAdjust="0"/>
  </p:normalViewPr>
  <p:slideViewPr>
    <p:cSldViewPr snapToGrid="0">
      <p:cViewPr varScale="1">
        <p:scale>
          <a:sx n="73" d="100"/>
          <a:sy n="73" d="100"/>
        </p:scale>
        <p:origin x="444" y="66"/>
      </p:cViewPr>
      <p:guideLst>
        <p:guide orient="horz" pos="2160"/>
        <p:guide orient="horz" pos="4043"/>
        <p:guide orient="horz" pos="982"/>
        <p:guide orient="horz" pos="1193"/>
        <p:guide pos="2880"/>
        <p:guide pos="3034"/>
        <p:guide pos="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8"/>
      </p:cViewPr>
      <p:guideLst>
        <p:guide orient="horz" pos="285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Rippling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video template is optimized for Microsoft PowerPoint 2010.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2007, video elements will play, but any content overlapping the video bars will be covered by the video when in slideshow mode.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2003, video will not play, but the poster frame of the videos will remain in place as static images.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video: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Plays automatically after each slide transition.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15 seconds long.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Seamlessly loops for infinite playback.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slides or change layout: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a new slide,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the arrow under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Slide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click under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Background Theme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change the layout of an existing slide,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</a:t>
            </a:r>
            <a:r>
              <a:rPr lang="en-US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animated elements: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animated element you insert will begin after the slide transition and the background video has started.</a:t>
            </a:r>
          </a:p>
          <a:p>
            <a:pPr marL="685800" lvl="1" indent="-228600">
              <a:buFont typeface="+mj-lt"/>
              <a:buAutoNum type="arabicPeriod"/>
            </a:pPr>
            <a:endParaRPr lang="en-US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Layouts with </a:t>
            </a:r>
            <a:r>
              <a:rPr lang="en-US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effects: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“(Green) Title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and “(Purple</a:t>
            </a:r>
            <a:r>
              <a:rPr lang="en-US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Title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layouts are creating by using a color overlay on the video.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video selected, under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Tools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choose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Teal, Accent Color 6 Light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seventh option from left) or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Periwinkle, Accent Color 5 Light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sixth option from left).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144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85737"/>
            <a:ext cx="9144000" cy="23722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0" y="-1"/>
            <a:ext cx="9144000" cy="123613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653038"/>
            <a:ext cx="9144000" cy="13077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0" y="5207597"/>
            <a:ext cx="9144000" cy="928544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 flipH="1">
            <a:off x="0" y="4792133"/>
            <a:ext cx="9144000" cy="1311400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1826213"/>
            <a:ext cx="9144000" cy="787591"/>
            <a:chOff x="0" y="1757974"/>
            <a:chExt cx="9144000" cy="787591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1757974"/>
              <a:ext cx="9144000" cy="3278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2232425"/>
              <a:ext cx="9144000" cy="1380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0" y="249984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66" name="Oval 65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8" name="Oval 17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5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7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6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9933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4519"/>
            <a:ext cx="9144000" cy="3278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648970"/>
            <a:ext cx="9144000" cy="1380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916391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2" name="Oval 11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8654" y="12213"/>
            <a:ext cx="7907251" cy="6765122"/>
            <a:chOff x="88654" y="12213"/>
            <a:chExt cx="7907251" cy="6765122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439766" y="85122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3097462" y="1949900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8489186" y="671310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741735" y="948238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224237" y="628092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558925"/>
            <a:ext cx="7492998" cy="485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Clr>
          <a:schemeClr val="accent4">
            <a:lumMod val="20000"/>
            <a:lumOff val="8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LTom85ucBKQ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-LFLV47VAb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study.com/academy/lesson/robert-hooke-biography-facts-cell-theory-contribution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Waves and Vibrations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Lots of Notes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Pendulums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Pendulums are graphed the same way as spring-mass systems.  </a:t>
                </a:r>
              </a:p>
              <a:p>
                <a:pPr lvl="1"/>
                <a:r>
                  <a:rPr lang="en-US" sz="3200" dirty="0"/>
                  <a:t>The amplitude is now the degree of change from equilibrium. </a:t>
                </a:r>
              </a:p>
              <a:p>
                <a:pPr lvl="1">
                  <a:buFontTx/>
                  <a:buChar char="-"/>
                </a:pPr>
                <a:r>
                  <a:rPr lang="en-US" sz="3200" dirty="0"/>
                  <a:t>Period of a pendulum: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dirty="0"/>
              </a:p>
              <a:p>
                <a:pPr lvl="1">
                  <a:buFontTx/>
                  <a:buChar char="-"/>
                </a:pPr>
                <a:r>
                  <a:rPr lang="en-US" sz="3200" dirty="0"/>
                  <a:t>Change in mass = no change in the T</a:t>
                </a:r>
              </a:p>
              <a:p>
                <a:pPr lvl="1">
                  <a:buFontTx/>
                  <a:buChar char="-"/>
                </a:pPr>
                <a:r>
                  <a:rPr lang="en-US" sz="3200" dirty="0"/>
                  <a:t>The longer the length = longer period</a:t>
                </a:r>
              </a:p>
              <a:p>
                <a:pPr lvl="1">
                  <a:buFontTx/>
                  <a:buChar char="-"/>
                </a:pPr>
                <a:r>
                  <a:rPr lang="en-US" sz="3200" dirty="0"/>
                  <a:t>Higher the gravity = shorter period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5" t="-2635" r="-3092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79774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influence on or in a system that reduces or restricts oscillation.</a:t>
            </a:r>
          </a:p>
          <a:p>
            <a:r>
              <a:rPr lang="en-US" sz="3600" dirty="0"/>
              <a:t>Dissipates energy stored in the system.</a:t>
            </a:r>
          </a:p>
          <a:p>
            <a:r>
              <a:rPr lang="en-US" sz="3600" dirty="0"/>
              <a:t>Drag and friction are some of the damping agents on our experiments.</a:t>
            </a:r>
          </a:p>
        </p:txBody>
      </p:sp>
    </p:spTree>
    <p:extLst>
      <p:ext uri="{BB962C8B-B14F-4D97-AF65-F5344CB8AC3E}">
        <p14:creationId xmlns:p14="http://schemas.microsoft.com/office/powerpoint/2010/main" val="169590234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Occurs when forces are applied to a vibrating or oscillating object at time intervals equal to the period of oscillation.</a:t>
            </a:r>
          </a:p>
          <a:p>
            <a:endParaRPr lang="en-US" sz="3200" dirty="0"/>
          </a:p>
          <a:p>
            <a:r>
              <a:rPr lang="en-US" sz="3200" dirty="0"/>
              <a:t>In simple harmonic systems this causes a larger and larger displacement.</a:t>
            </a:r>
          </a:p>
          <a:p>
            <a:endParaRPr lang="en-US" sz="3200" dirty="0"/>
          </a:p>
          <a:p>
            <a:r>
              <a:rPr lang="en-US" sz="3200" dirty="0"/>
              <a:t>This can have both useful and disastrous results.</a:t>
            </a:r>
          </a:p>
        </p:txBody>
      </p:sp>
    </p:spTree>
    <p:extLst>
      <p:ext uri="{BB962C8B-B14F-4D97-AF65-F5344CB8AC3E}">
        <p14:creationId xmlns:p14="http://schemas.microsoft.com/office/powerpoint/2010/main" val="8829694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Resonance</a:t>
            </a:r>
          </a:p>
        </p:txBody>
      </p:sp>
      <p:pic>
        <p:nvPicPr>
          <p:cNvPr id="4" name="Content Placeholder 3" descr="This Old Guitar | I've had this acoustic guitar since 1978 ..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2300" y="1964531"/>
            <a:ext cx="6096000" cy="4048125"/>
          </a:xfrm>
        </p:spPr>
      </p:pic>
    </p:spTree>
    <p:extLst>
      <p:ext uri="{BB962C8B-B14F-4D97-AF65-F5344CB8AC3E}">
        <p14:creationId xmlns:p14="http://schemas.microsoft.com/office/powerpoint/2010/main" val="88003216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Catastrophic Resonance</a:t>
            </a:r>
          </a:p>
        </p:txBody>
      </p:sp>
      <p:pic>
        <p:nvPicPr>
          <p:cNvPr id="4" name="Content Placeholder 3" descr="File:RAN squirrel helicopter at melb GP 08.jpg - Wikipedia, the free ..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935" y="1558925"/>
            <a:ext cx="7286729" cy="4859338"/>
          </a:xfrm>
        </p:spPr>
      </p:pic>
    </p:spTree>
    <p:extLst>
      <p:ext uri="{BB962C8B-B14F-4D97-AF65-F5344CB8AC3E}">
        <p14:creationId xmlns:p14="http://schemas.microsoft.com/office/powerpoint/2010/main" val="75974538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In Your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Rubber bands DO NOT follow Hooke’s Law expressly.</a:t>
            </a:r>
          </a:p>
          <a:p>
            <a:pPr lvl="1"/>
            <a:r>
              <a:rPr lang="en-US" dirty="0"/>
              <a:t>This is because of energy loss through friction and heat within the band itself.</a:t>
            </a:r>
          </a:p>
          <a:p>
            <a:pPr lvl="1"/>
            <a:r>
              <a:rPr lang="en-US" dirty="0"/>
              <a:t>However, we used them because in small demonstrations we can infer data from repeated experiments and obtain their spring constant from calculations.</a:t>
            </a:r>
          </a:p>
          <a:p>
            <a:r>
              <a:rPr lang="en-US" dirty="0"/>
              <a:t>Sometimes springs and bands can become distorted or stressed to the point that they do not follow Hooke’s Law.</a:t>
            </a:r>
          </a:p>
        </p:txBody>
      </p:sp>
    </p:spTree>
    <p:extLst>
      <p:ext uri="{BB962C8B-B14F-4D97-AF65-F5344CB8AC3E}">
        <p14:creationId xmlns:p14="http://schemas.microsoft.com/office/powerpoint/2010/main" val="118800454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</a:t>
            </a:r>
            <a:r>
              <a:rPr lang="en-US" dirty="0" err="1"/>
              <a:t>vs.“stretch</a:t>
            </a:r>
            <a:r>
              <a:rPr lang="en-US" dirty="0"/>
              <a:t>” Graph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964" y="1464735"/>
            <a:ext cx="4994130" cy="339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139267"/>
            <a:ext cx="705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slope of a force vs. stretch graph is the spring constant (k) of a system.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Hooke’s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Hooke’s Law demonstrates the relationship between Force, the displacement of a spring, and the spring constant.</a:t>
            </a:r>
          </a:p>
          <a:p>
            <a:pPr lvl="1"/>
            <a:r>
              <a:rPr lang="en-US" dirty="0"/>
              <a:t>The higher the spring constant the more “stiff” the spring.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45" y="3118378"/>
            <a:ext cx="2120324" cy="337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578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Robert Hooke?</a:t>
            </a:r>
          </a:p>
        </p:txBody>
      </p:sp>
      <p:pic>
        <p:nvPicPr>
          <p:cNvPr id="4" name="Content Placeholder 3" descr="Granville Science Wiki - Forces and Speed - Gravity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6147" y="1718526"/>
            <a:ext cx="4501662" cy="4780835"/>
          </a:xfrm>
        </p:spPr>
      </p:pic>
    </p:spTree>
    <p:extLst>
      <p:ext uri="{BB962C8B-B14F-4D97-AF65-F5344CB8AC3E}">
        <p14:creationId xmlns:p14="http://schemas.microsoft.com/office/powerpoint/2010/main" val="39484863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in a Spring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Potential Energy: the energy of a system as result of its position. (stored energy)</a:t>
                </a:r>
              </a:p>
              <a:p>
                <a:r>
                  <a:rPr lang="en-US" sz="3200" dirty="0"/>
                  <a:t>How to calculate the potential energy in a mass-spring system.</a:t>
                </a:r>
              </a:p>
              <a:p>
                <a:r>
                  <a:rPr lang="en-US" sz="3200" dirty="0"/>
                  <a:t>The work done to stretch a spring is equal to the elastic potential energy of a spring.</a:t>
                </a:r>
              </a:p>
              <a:p>
                <a14:m>
                  <m:oMath xmlns:m="http://schemas.openxmlformats.org/officeDocument/2006/math">
                    <m:r>
                      <a:rPr lang="en-US" sz="720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𝑠𝑝𝑟</m:t>
                        </m:r>
                      </m:sub>
                    </m:sSub>
                    <m:r>
                      <a:rPr lang="en-US" sz="72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72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7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72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1" t="-3137" r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60092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vs Displacement graph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923" y="1416095"/>
            <a:ext cx="5926667" cy="3664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177" y="5293433"/>
            <a:ext cx="8609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can also calculate the potential energy in a spring by finding </a:t>
            </a:r>
          </a:p>
          <a:p>
            <a:pPr algn="ctr"/>
            <a:r>
              <a:rPr lang="en-US" sz="2400" dirty="0"/>
              <a:t>the area under a graph of the force vs. the displacement of the spring</a:t>
            </a:r>
          </a:p>
        </p:txBody>
      </p:sp>
    </p:spTree>
    <p:extLst>
      <p:ext uri="{BB962C8B-B14F-4D97-AF65-F5344CB8AC3E}">
        <p14:creationId xmlns:p14="http://schemas.microsoft.com/office/powerpoint/2010/main" val="343138267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Pendulums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Pendulums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067" y="1390089"/>
            <a:ext cx="5562600" cy="5228844"/>
          </a:xfrm>
        </p:spPr>
      </p:pic>
    </p:spTree>
    <p:extLst>
      <p:ext uri="{BB962C8B-B14F-4D97-AF65-F5344CB8AC3E}">
        <p14:creationId xmlns:p14="http://schemas.microsoft.com/office/powerpoint/2010/main" val="82173320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3- Rippling Wa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147774-C42B-4BF8-828B-1E2C39A1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Rippling water slide background (with video)</Template>
  <TotalTime>0</TotalTime>
  <Words>412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Trebuchet MS</vt:lpstr>
      <vt:lpstr>33- Rippling Water</vt:lpstr>
      <vt:lpstr>Waves and Vibrations</vt:lpstr>
      <vt:lpstr>Error In Your Experiments</vt:lpstr>
      <vt:lpstr>Force vs.“stretch” Graph</vt:lpstr>
      <vt:lpstr>So What is Hooke’s Law</vt:lpstr>
      <vt:lpstr>Who is Robert Hooke?</vt:lpstr>
      <vt:lpstr>Potential Energy in a Spring</vt:lpstr>
      <vt:lpstr>Force vs Displacement graph </vt:lpstr>
      <vt:lpstr>Pendulums</vt:lpstr>
      <vt:lpstr>Pendulums</vt:lpstr>
      <vt:lpstr>Pendulums (cont.)</vt:lpstr>
      <vt:lpstr>Damping</vt:lpstr>
      <vt:lpstr>Resonance</vt:lpstr>
      <vt:lpstr>Useful Resonance</vt:lpstr>
      <vt:lpstr>Catastrophic Resonance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2016-09-14T18:03:42Z</dcterms:created>
  <dcterms:modified xsi:type="dcterms:W3CDTF">2016-09-19T19:56:00Z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