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3" d="100"/>
          <a:sy n="83" d="100"/>
        </p:scale>
        <p:origin x="4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69280-87FD-46BB-84B7-59109D87A477}" type="doc">
      <dgm:prSet loTypeId="urn:microsoft.com/office/officeart/2016/7/layout/BasicLinearProcessNumbered" loCatId="process" qsTypeId="urn:microsoft.com/office/officeart/2005/8/quickstyle/simple2" qsCatId="simple" csTypeId="urn:microsoft.com/office/officeart/2005/8/colors/accent0_3" csCatId="mainScheme" phldr="1"/>
      <dgm:spPr/>
      <dgm:t>
        <a:bodyPr/>
        <a:lstStyle/>
        <a:p>
          <a:endParaRPr lang="en-US"/>
        </a:p>
      </dgm:t>
    </dgm:pt>
    <dgm:pt modelId="{1B9F1E83-2384-49BE-BE42-794F8326EE97}">
      <dgm:prSet/>
      <dgm:spPr/>
      <dgm:t>
        <a:bodyPr/>
        <a:lstStyle/>
        <a:p>
          <a:r>
            <a:rPr lang="en-US" dirty="0"/>
            <a:t>A^2+b^2=C^2</a:t>
          </a:r>
        </a:p>
        <a:p>
          <a:r>
            <a:rPr lang="en-US" dirty="0"/>
            <a:t>I leave home and drive 11 km North and then drive 11 km East.  Determine my resulting displacement.</a:t>
          </a:r>
        </a:p>
        <a:p>
          <a:r>
            <a:rPr lang="en-US" dirty="0"/>
            <a:t>15.6 km.</a:t>
          </a:r>
        </a:p>
        <a:p>
          <a:endParaRPr lang="en-US" dirty="0"/>
        </a:p>
      </dgm:t>
    </dgm:pt>
    <dgm:pt modelId="{658C30F5-A05B-46BD-89C8-BC3135D6D127}" type="parTrans" cxnId="{EAC87365-A295-4854-9513-D514881429EE}">
      <dgm:prSet/>
      <dgm:spPr/>
      <dgm:t>
        <a:bodyPr/>
        <a:lstStyle/>
        <a:p>
          <a:endParaRPr lang="en-US"/>
        </a:p>
      </dgm:t>
    </dgm:pt>
    <dgm:pt modelId="{963785B8-0112-4CD4-894E-A51FF6F98285}" type="sibTrans" cxnId="{EAC87365-A295-4854-9513-D514881429EE}">
      <dgm:prSet phldrT="1" phldr="0"/>
      <dgm:spPr/>
      <dgm:t>
        <a:bodyPr/>
        <a:lstStyle/>
        <a:p>
          <a:r>
            <a:rPr lang="en-US"/>
            <a:t>1</a:t>
          </a:r>
        </a:p>
      </dgm:t>
    </dgm:pt>
    <dgm:pt modelId="{3B697E2C-19C4-40F9-BEE4-56D27F55CE13}" type="pres">
      <dgm:prSet presAssocID="{CAA69280-87FD-46BB-84B7-59109D87A477}" presName="Name0" presStyleCnt="0">
        <dgm:presLayoutVars>
          <dgm:animLvl val="lvl"/>
          <dgm:resizeHandles val="exact"/>
        </dgm:presLayoutVars>
      </dgm:prSet>
      <dgm:spPr/>
    </dgm:pt>
    <dgm:pt modelId="{4C636259-AADA-423F-921E-E54FD5C947A1}" type="pres">
      <dgm:prSet presAssocID="{1B9F1E83-2384-49BE-BE42-794F8326EE97}" presName="compositeNode" presStyleCnt="0">
        <dgm:presLayoutVars>
          <dgm:bulletEnabled val="1"/>
        </dgm:presLayoutVars>
      </dgm:prSet>
      <dgm:spPr/>
    </dgm:pt>
    <dgm:pt modelId="{4A603256-AD70-407B-B498-B65582080CCD}" type="pres">
      <dgm:prSet presAssocID="{1B9F1E83-2384-49BE-BE42-794F8326EE97}" presName="bgRect" presStyleLbl="bgAccFollowNode1" presStyleIdx="0" presStyleCnt="1" custLinFactNeighborX="396" custLinFactNeighborY="-415"/>
      <dgm:spPr/>
    </dgm:pt>
    <dgm:pt modelId="{4F481DDC-152E-4C79-8346-BA5FA50FB98F}" type="pres">
      <dgm:prSet presAssocID="{963785B8-0112-4CD4-894E-A51FF6F98285}" presName="sibTransNodeCircle" presStyleLbl="alignNode1" presStyleIdx="0" presStyleCnt="2">
        <dgm:presLayoutVars>
          <dgm:chMax val="0"/>
          <dgm:bulletEnabled/>
        </dgm:presLayoutVars>
      </dgm:prSet>
      <dgm:spPr/>
    </dgm:pt>
    <dgm:pt modelId="{521E1E0A-F18C-451C-9BEA-5CC0D899F9BF}" type="pres">
      <dgm:prSet presAssocID="{1B9F1E83-2384-49BE-BE42-794F8326EE97}" presName="bottomLine" presStyleLbl="alignNode1" presStyleIdx="1" presStyleCnt="2">
        <dgm:presLayoutVars/>
      </dgm:prSet>
      <dgm:spPr/>
    </dgm:pt>
    <dgm:pt modelId="{C7CB4D11-EA48-4BDE-A38C-215D63E1D334}" type="pres">
      <dgm:prSet presAssocID="{1B9F1E83-2384-49BE-BE42-794F8326EE97}" presName="nodeText" presStyleLbl="bgAccFollowNode1" presStyleIdx="0" presStyleCnt="1">
        <dgm:presLayoutVars>
          <dgm:bulletEnabled val="1"/>
        </dgm:presLayoutVars>
      </dgm:prSet>
      <dgm:spPr/>
    </dgm:pt>
  </dgm:ptLst>
  <dgm:cxnLst>
    <dgm:cxn modelId="{BDBC5F35-499A-42DB-8C59-4DA7CB10262E}" type="presOf" srcId="{CAA69280-87FD-46BB-84B7-59109D87A477}" destId="{3B697E2C-19C4-40F9-BEE4-56D27F55CE13}" srcOrd="0" destOrd="0" presId="urn:microsoft.com/office/officeart/2016/7/layout/BasicLinearProcessNumbered"/>
    <dgm:cxn modelId="{EAC87365-A295-4854-9513-D514881429EE}" srcId="{CAA69280-87FD-46BB-84B7-59109D87A477}" destId="{1B9F1E83-2384-49BE-BE42-794F8326EE97}" srcOrd="0" destOrd="0" parTransId="{658C30F5-A05B-46BD-89C8-BC3135D6D127}" sibTransId="{963785B8-0112-4CD4-894E-A51FF6F98285}"/>
    <dgm:cxn modelId="{00FA3593-E8A7-4CF3-B038-5AC172909DDE}" type="presOf" srcId="{963785B8-0112-4CD4-894E-A51FF6F98285}" destId="{4F481DDC-152E-4C79-8346-BA5FA50FB98F}" srcOrd="0" destOrd="0" presId="urn:microsoft.com/office/officeart/2016/7/layout/BasicLinearProcessNumbered"/>
    <dgm:cxn modelId="{2EBB3806-5211-4D9E-A397-98C8D61744E5}" type="presOf" srcId="{1B9F1E83-2384-49BE-BE42-794F8326EE97}" destId="{4A603256-AD70-407B-B498-B65582080CCD}" srcOrd="0" destOrd="0" presId="urn:microsoft.com/office/officeart/2016/7/layout/BasicLinearProcessNumbered"/>
    <dgm:cxn modelId="{E35D9399-815A-4D40-92EA-5A0C471FB5C8}" type="presOf" srcId="{1B9F1E83-2384-49BE-BE42-794F8326EE97}" destId="{C7CB4D11-EA48-4BDE-A38C-215D63E1D334}" srcOrd="1" destOrd="0" presId="urn:microsoft.com/office/officeart/2016/7/layout/BasicLinearProcessNumbered"/>
    <dgm:cxn modelId="{74C77831-754C-4010-9C79-643DE32F6A9E}" type="presParOf" srcId="{3B697E2C-19C4-40F9-BEE4-56D27F55CE13}" destId="{4C636259-AADA-423F-921E-E54FD5C947A1}" srcOrd="0" destOrd="0" presId="urn:microsoft.com/office/officeart/2016/7/layout/BasicLinearProcessNumbered"/>
    <dgm:cxn modelId="{F41FB555-5947-4777-959F-75EA2A88688A}" type="presParOf" srcId="{4C636259-AADA-423F-921E-E54FD5C947A1}" destId="{4A603256-AD70-407B-B498-B65582080CCD}" srcOrd="0" destOrd="0" presId="urn:microsoft.com/office/officeart/2016/7/layout/BasicLinearProcessNumbered"/>
    <dgm:cxn modelId="{B5D6D151-8AEC-41C3-AB08-96A2431FEFAE}" type="presParOf" srcId="{4C636259-AADA-423F-921E-E54FD5C947A1}" destId="{4F481DDC-152E-4C79-8346-BA5FA50FB98F}" srcOrd="1" destOrd="0" presId="urn:microsoft.com/office/officeart/2016/7/layout/BasicLinearProcessNumbered"/>
    <dgm:cxn modelId="{12396035-AC8B-4E66-A58F-A1993E91508D}" type="presParOf" srcId="{4C636259-AADA-423F-921E-E54FD5C947A1}" destId="{521E1E0A-F18C-451C-9BEA-5CC0D899F9BF}" srcOrd="2" destOrd="0" presId="urn:microsoft.com/office/officeart/2016/7/layout/BasicLinearProcessNumbered"/>
    <dgm:cxn modelId="{E6612B20-1EC7-4416-A733-9E3FBA9FE43B}" type="presParOf" srcId="{4C636259-AADA-423F-921E-E54FD5C947A1}" destId="{C7CB4D11-EA48-4BDE-A38C-215D63E1D334}"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03256-AD70-407B-B498-B65582080CCD}">
      <dsp:nvSpPr>
        <dsp:cNvPr id="0" name=""/>
        <dsp:cNvSpPr/>
      </dsp:nvSpPr>
      <dsp:spPr>
        <a:xfrm>
          <a:off x="0" y="0"/>
          <a:ext cx="5651500" cy="4968874"/>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0613" tIns="330200" rIns="440613" bIns="330200" numCol="1" spcCol="1270" anchor="t" anchorCtr="0">
          <a:noAutofit/>
        </a:bodyPr>
        <a:lstStyle/>
        <a:p>
          <a:pPr marL="0" lvl="0" indent="0" algn="l" defTabSz="1066800">
            <a:lnSpc>
              <a:spcPct val="90000"/>
            </a:lnSpc>
            <a:spcBef>
              <a:spcPct val="0"/>
            </a:spcBef>
            <a:spcAft>
              <a:spcPct val="35000"/>
            </a:spcAft>
            <a:buNone/>
          </a:pPr>
          <a:r>
            <a:rPr lang="en-US" sz="2400" kern="1200" dirty="0"/>
            <a:t>A^2+b^2=C^2</a:t>
          </a:r>
        </a:p>
        <a:p>
          <a:pPr marL="0" lvl="0" indent="0" algn="l" defTabSz="1066800">
            <a:lnSpc>
              <a:spcPct val="90000"/>
            </a:lnSpc>
            <a:spcBef>
              <a:spcPct val="0"/>
            </a:spcBef>
            <a:spcAft>
              <a:spcPct val="35000"/>
            </a:spcAft>
            <a:buNone/>
          </a:pPr>
          <a:r>
            <a:rPr lang="en-US" sz="2400" kern="1200" dirty="0"/>
            <a:t>I leave home and drive 11 km North and then drive 11 km East.  Determine my resulting displacement.</a:t>
          </a:r>
        </a:p>
        <a:p>
          <a:pPr marL="0" lvl="0" indent="0" algn="l" defTabSz="1066800">
            <a:lnSpc>
              <a:spcPct val="90000"/>
            </a:lnSpc>
            <a:spcBef>
              <a:spcPct val="0"/>
            </a:spcBef>
            <a:spcAft>
              <a:spcPct val="35000"/>
            </a:spcAft>
            <a:buNone/>
          </a:pPr>
          <a:r>
            <a:rPr lang="en-US" sz="2400" kern="1200" dirty="0"/>
            <a:t>15.6 km.</a:t>
          </a:r>
        </a:p>
        <a:p>
          <a:pPr marL="0" lvl="0" indent="0" algn="l" defTabSz="1066800">
            <a:lnSpc>
              <a:spcPct val="90000"/>
            </a:lnSpc>
            <a:spcBef>
              <a:spcPct val="0"/>
            </a:spcBef>
            <a:spcAft>
              <a:spcPct val="35000"/>
            </a:spcAft>
            <a:buNone/>
          </a:pPr>
          <a:endParaRPr lang="en-US" sz="2400" kern="1200" dirty="0"/>
        </a:p>
      </dsp:txBody>
      <dsp:txXfrm>
        <a:off x="0" y="1888172"/>
        <a:ext cx="5651500" cy="2981325"/>
      </dsp:txXfrm>
    </dsp:sp>
    <dsp:sp modelId="{4F481DDC-152E-4C79-8346-BA5FA50FB98F}">
      <dsp:nvSpPr>
        <dsp:cNvPr id="0" name=""/>
        <dsp:cNvSpPr/>
      </dsp:nvSpPr>
      <dsp:spPr>
        <a:xfrm>
          <a:off x="2080418" y="496887"/>
          <a:ext cx="1490662" cy="1490662"/>
        </a:xfrm>
        <a:prstGeom prst="ellips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6218" tIns="12700" rIns="11621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298720" y="715189"/>
        <a:ext cx="1054058" cy="1054058"/>
      </dsp:txXfrm>
    </dsp:sp>
    <dsp:sp modelId="{521E1E0A-F18C-451C-9BEA-5CC0D899F9BF}">
      <dsp:nvSpPr>
        <dsp:cNvPr id="0" name=""/>
        <dsp:cNvSpPr/>
      </dsp:nvSpPr>
      <dsp:spPr>
        <a:xfrm>
          <a:off x="0" y="4968802"/>
          <a:ext cx="5651500" cy="7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2/11/2017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2/11/2017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2/11/2017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2/11/2017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Vector Addition</a:t>
            </a:r>
          </a:p>
        </p:txBody>
      </p:sp>
      <p:sp>
        <p:nvSpPr>
          <p:cNvPr id="3" name="Subtitle 2"/>
          <p:cNvSpPr>
            <a:spLocks noGrp="1"/>
          </p:cNvSpPr>
          <p:nvPr>
            <p:ph type="subTitle" idx="1"/>
          </p:nvPr>
        </p:nvSpPr>
        <p:spPr/>
        <p:txBody>
          <a:bodyPr/>
          <a:lstStyle/>
          <a:p>
            <a:r>
              <a:rPr lang="en-US" dirty="0"/>
              <a:t>Introduction to 2D motion and Forces</a:t>
            </a:r>
          </a:p>
        </p:txBody>
      </p:sp>
    </p:spTree>
    <p:extLst>
      <p:ext uri="{BB962C8B-B14F-4D97-AF65-F5344CB8AC3E}">
        <p14:creationId xmlns:p14="http://schemas.microsoft.com/office/powerpoint/2010/main" val="24921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Parallelogram method</a:t>
            </a:r>
          </a:p>
        </p:txBody>
      </p:sp>
      <p:sp>
        <p:nvSpPr>
          <p:cNvPr id="3" name="Content Placeholder 2"/>
          <p:cNvSpPr>
            <a:spLocks noGrp="1"/>
          </p:cNvSpPr>
          <p:nvPr>
            <p:ph idx="1"/>
          </p:nvPr>
        </p:nvSpPr>
        <p:spPr>
          <a:xfrm>
            <a:off x="863599" y="2153412"/>
            <a:ext cx="10278533" cy="4467521"/>
          </a:xfrm>
        </p:spPr>
        <p:txBody>
          <a:bodyPr>
            <a:normAutofit fontScale="92500"/>
          </a:bodyPr>
          <a:lstStyle/>
          <a:p>
            <a:r>
              <a:rPr lang="en-US" sz="2400" dirty="0"/>
              <a:t>1. select a scale and accurately draw the vector to scale in the indicated direction.</a:t>
            </a:r>
          </a:p>
          <a:p>
            <a:r>
              <a:rPr lang="en-US" sz="2400" dirty="0"/>
              <a:t>2. Sketch a parallelogram around the vector: beginning at the tail of the vector, sketch vertical and horizontal lines; then sketch horizontal and vertical lines at the head of the vector;  the sketched lines will meet to form a rectangle.</a:t>
            </a:r>
          </a:p>
          <a:p>
            <a:r>
              <a:rPr lang="en-US" sz="2400" dirty="0"/>
              <a:t>3. Draw the components of the vector.  The components are the sides of the parallelogram. The tail of the components start as the tail of the vector and stretch along the axes to the nearest corner of the parallelogram.</a:t>
            </a:r>
          </a:p>
          <a:p>
            <a:r>
              <a:rPr lang="en-US" sz="2400" dirty="0"/>
              <a:t>4. Label the components of the vectors with symbols to indicate which component represents which side.  </a:t>
            </a:r>
          </a:p>
          <a:p>
            <a:r>
              <a:rPr lang="en-US" sz="2400" dirty="0"/>
              <a:t>5. Measure the length of the sides of the parallelogram and use the scale to determine the magnitude of the components in units.  Label</a:t>
            </a:r>
          </a:p>
        </p:txBody>
      </p:sp>
    </p:spTree>
    <p:extLst>
      <p:ext uri="{BB962C8B-B14F-4D97-AF65-F5344CB8AC3E}">
        <p14:creationId xmlns:p14="http://schemas.microsoft.com/office/powerpoint/2010/main" val="209415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4895" y="749202"/>
            <a:ext cx="11277638" cy="5295998"/>
          </a:xfrm>
          <a:prstGeom prst="rect">
            <a:avLst/>
          </a:prstGeom>
        </p:spPr>
      </p:pic>
    </p:spTree>
    <p:extLst>
      <p:ext uri="{BB962C8B-B14F-4D97-AF65-F5344CB8AC3E}">
        <p14:creationId xmlns:p14="http://schemas.microsoft.com/office/powerpoint/2010/main" val="2065239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Trigonometric method</a:t>
            </a:r>
          </a:p>
        </p:txBody>
      </p:sp>
      <p:sp>
        <p:nvSpPr>
          <p:cNvPr id="3" name="Content Placeholder 2"/>
          <p:cNvSpPr>
            <a:spLocks noGrp="1"/>
          </p:cNvSpPr>
          <p:nvPr>
            <p:ph idx="1"/>
          </p:nvPr>
        </p:nvSpPr>
        <p:spPr>
          <a:xfrm>
            <a:off x="2231136" y="2638044"/>
            <a:ext cx="7729728" cy="3827411"/>
          </a:xfrm>
        </p:spPr>
        <p:txBody>
          <a:bodyPr>
            <a:normAutofit fontScale="92500" lnSpcReduction="10000"/>
          </a:bodyPr>
          <a:lstStyle/>
          <a:p>
            <a:r>
              <a:rPr lang="en-US" sz="2400" dirty="0"/>
              <a:t>1. construct a rough sketch of the vector in the indicated direction.  Label magnitude and the angle that it makes with the horizontal.</a:t>
            </a:r>
          </a:p>
          <a:p>
            <a:r>
              <a:rPr lang="en-US" sz="2400" dirty="0"/>
              <a:t>2. Draw a rectangle about the vector such that the vector is the diagonal of the rectangle.</a:t>
            </a:r>
          </a:p>
          <a:p>
            <a:r>
              <a:rPr lang="en-US" sz="2400" dirty="0"/>
              <a:t>3. draw the </a:t>
            </a:r>
            <a:r>
              <a:rPr lang="en-US" sz="2400" dirty="0" err="1"/>
              <a:t>componenets</a:t>
            </a:r>
            <a:r>
              <a:rPr lang="en-US" sz="2400" dirty="0"/>
              <a:t> of the vector.  The components are the sides of the rectangle.</a:t>
            </a:r>
          </a:p>
          <a:p>
            <a:r>
              <a:rPr lang="en-US" sz="2400" dirty="0"/>
              <a:t>4. Label</a:t>
            </a:r>
          </a:p>
          <a:p>
            <a:r>
              <a:rPr lang="en-US" sz="2400" dirty="0"/>
              <a:t>5. To determine the length of the side opposite the indicated angle, use sine. Magnitude of vector=length of the hypotenuse.</a:t>
            </a:r>
          </a:p>
        </p:txBody>
      </p:sp>
    </p:spTree>
    <p:extLst>
      <p:ext uri="{BB962C8B-B14F-4D97-AF65-F5344CB8AC3E}">
        <p14:creationId xmlns:p14="http://schemas.microsoft.com/office/powerpoint/2010/main" val="94364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67467" y="395124"/>
            <a:ext cx="8331200" cy="6462876"/>
          </a:xfrm>
          <a:prstGeom prst="rect">
            <a:avLst/>
          </a:prstGeom>
        </p:spPr>
      </p:pic>
    </p:spTree>
    <p:extLst>
      <p:ext uri="{BB962C8B-B14F-4D97-AF65-F5344CB8AC3E}">
        <p14:creationId xmlns:p14="http://schemas.microsoft.com/office/powerpoint/2010/main" val="2564233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stretch>
            <a:fillRect/>
          </a:stretch>
        </p:blipFill>
        <p:spPr>
          <a:xfrm>
            <a:off x="4672103" y="3686783"/>
            <a:ext cx="6798755" cy="2203878"/>
          </a:xfrm>
          <a:prstGeom prst="rect">
            <a:avLst/>
          </a:prstGeom>
          <a:ln w="31750" cap="sq">
            <a:solidFill>
              <a:srgbClr val="FFFFFF"/>
            </a:solidFill>
            <a:miter lim="800000"/>
          </a:ln>
        </p:spPr>
      </p:pic>
      <p:sp>
        <p:nvSpPr>
          <p:cNvPr id="2" name="Title 1"/>
          <p:cNvSpPr>
            <a:spLocks noGrp="1"/>
          </p:cNvSpPr>
          <p:nvPr>
            <p:ph type="title"/>
          </p:nvPr>
        </p:nvSpPr>
        <p:spPr>
          <a:xfrm>
            <a:off x="640079" y="640079"/>
            <a:ext cx="3402531" cy="5272242"/>
          </a:xfrm>
        </p:spPr>
        <p:txBody>
          <a:bodyPr>
            <a:normAutofit/>
          </a:bodyPr>
          <a:lstStyle/>
          <a:p>
            <a:r>
              <a:rPr lang="en-US" dirty="0"/>
              <a:t>Addition of three of more right angled vectors</a:t>
            </a:r>
          </a:p>
        </p:txBody>
      </p:sp>
      <p:sp>
        <p:nvSpPr>
          <p:cNvPr id="8" name="Content Placeholder 7"/>
          <p:cNvSpPr>
            <a:spLocks noGrp="1"/>
          </p:cNvSpPr>
          <p:nvPr>
            <p:ph idx="1"/>
          </p:nvPr>
        </p:nvSpPr>
        <p:spPr>
          <a:xfrm>
            <a:off x="4672103" y="640079"/>
            <a:ext cx="6883072" cy="2834737"/>
          </a:xfrm>
        </p:spPr>
        <p:txBody>
          <a:bodyPr>
            <a:normAutofit/>
          </a:bodyPr>
          <a:lstStyle/>
          <a:p>
            <a:r>
              <a:rPr lang="en-US" sz="2400" dirty="0"/>
              <a:t>Red arrow = 6.0 Km, N</a:t>
            </a:r>
          </a:p>
          <a:p>
            <a:r>
              <a:rPr lang="en-US" sz="2400" dirty="0"/>
              <a:t>Blue arrow=6.0 km, E</a:t>
            </a:r>
          </a:p>
          <a:p>
            <a:r>
              <a:rPr lang="en-US" sz="2400" dirty="0"/>
              <a:t>Green arrow= 2.0 km, N</a:t>
            </a:r>
          </a:p>
          <a:p>
            <a:r>
              <a:rPr lang="en-US" sz="2400" dirty="0"/>
              <a:t>Try and determine the resultant displacement.</a:t>
            </a:r>
          </a:p>
        </p:txBody>
      </p:sp>
    </p:spTree>
    <p:extLst>
      <p:ext uri="{BB962C8B-B14F-4D97-AF65-F5344CB8AC3E}">
        <p14:creationId xmlns:p14="http://schemas.microsoft.com/office/powerpoint/2010/main" val="826673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stretch>
            <a:fillRect/>
          </a:stretch>
        </p:blipFill>
        <p:spPr>
          <a:xfrm>
            <a:off x="6338316" y="2743200"/>
            <a:ext cx="3541704" cy="2996827"/>
          </a:xfrm>
          <a:prstGeom prst="rect">
            <a:avLst/>
          </a:prstGeom>
          <a:ln w="31750" cap="sq">
            <a:solidFill>
              <a:srgbClr val="FFFFFF"/>
            </a:solidFill>
            <a:miter lim="800000"/>
          </a:ln>
        </p:spPr>
      </p:pic>
      <p:sp>
        <p:nvSpPr>
          <p:cNvPr id="2" name="Title 1"/>
          <p:cNvSpPr>
            <a:spLocks noGrp="1"/>
          </p:cNvSpPr>
          <p:nvPr>
            <p:ph type="title"/>
          </p:nvPr>
        </p:nvSpPr>
        <p:spPr>
          <a:xfrm>
            <a:off x="2231136" y="964692"/>
            <a:ext cx="7729728" cy="1188720"/>
          </a:xfrm>
        </p:spPr>
        <p:txBody>
          <a:bodyPr>
            <a:normAutofit/>
          </a:bodyPr>
          <a:lstStyle/>
          <a:p>
            <a:r>
              <a:rPr lang="en-US" dirty="0"/>
              <a:t>Answer</a:t>
            </a:r>
          </a:p>
        </p:txBody>
      </p:sp>
      <p:pic>
        <p:nvPicPr>
          <p:cNvPr id="4" name="Content Placeholder 3"/>
          <p:cNvPicPr>
            <a:picLocks noGrp="1" noChangeAspect="1"/>
          </p:cNvPicPr>
          <p:nvPr>
            <p:ph idx="1"/>
          </p:nvPr>
        </p:nvPicPr>
        <p:blipFill>
          <a:blip r:embed="rId3"/>
          <a:stretch>
            <a:fillRect/>
          </a:stretch>
        </p:blipFill>
        <p:spPr>
          <a:xfrm>
            <a:off x="2218417" y="2743200"/>
            <a:ext cx="3516277" cy="2996827"/>
          </a:xfrm>
          <a:prstGeom prst="rect">
            <a:avLst/>
          </a:prstGeom>
        </p:spPr>
      </p:pic>
    </p:spTree>
    <p:extLst>
      <p:ext uri="{BB962C8B-B14F-4D97-AF65-F5344CB8AC3E}">
        <p14:creationId xmlns:p14="http://schemas.microsoft.com/office/powerpoint/2010/main" val="279386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continued</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dirty="0"/>
                  <a:t>R^2 = (8.0km)^2 + (6.0km)^2</a:t>
                </a:r>
              </a:p>
              <a:p>
                <a:r>
                  <a:rPr lang="en-US" sz="2400" dirty="0"/>
                  <a:t>R^2= 64.0 km^2 + 36.0 km^2</a:t>
                </a:r>
              </a:p>
              <a:p>
                <a:r>
                  <a:rPr lang="en-US" sz="2400" dirty="0"/>
                  <a:t>R^2 = 100.0 km^2</a:t>
                </a:r>
              </a:p>
              <a:p>
                <a:r>
                  <a:rPr lang="en-US" sz="2400" dirty="0"/>
                  <a:t>R = </a:t>
                </a:r>
                <a14:m>
                  <m:oMath xmlns:m="http://schemas.openxmlformats.org/officeDocument/2006/math">
                    <m:rad>
                      <m:radPr>
                        <m:degHide m:val="on"/>
                        <m:ctrlPr>
                          <a:rPr lang="en-US" sz="2400" i="1" smtClean="0">
                            <a:latin typeface="Cambria Math" panose="02040503050406030204" pitchFamily="18" charset="0"/>
                          </a:rPr>
                        </m:ctrlPr>
                      </m:radPr>
                      <m:deg/>
                      <m:e>
                        <m:r>
                          <a:rPr lang="en-US" sz="2400" i="1" smtClean="0">
                            <a:latin typeface="Cambria Math" panose="02040503050406030204" pitchFamily="18" charset="0"/>
                          </a:rPr>
                          <m:t>100.0</m:t>
                        </m:r>
                      </m:e>
                    </m:rad>
                    <m:r>
                      <a:rPr lang="en-US" sz="2400" i="1" smtClean="0">
                        <a:latin typeface="Cambria Math" panose="02040503050406030204" pitchFamily="18" charset="0"/>
                      </a:rPr>
                      <m:t>𝑘𝑚</m:t>
                    </m:r>
                  </m:oMath>
                </a14:m>
                <a:endParaRPr lang="en-US" sz="2400" dirty="0"/>
              </a:p>
              <a:p>
                <a:r>
                  <a:rPr lang="en-US" sz="2400" dirty="0"/>
                  <a:t>R= 10.0 km</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25" t="-1572"/>
                </a:stretch>
              </a:blipFill>
            </p:spPr>
            <p:txBody>
              <a:bodyPr/>
              <a:lstStyle/>
              <a:p>
                <a:r>
                  <a:rPr lang="en-US">
                    <a:noFill/>
                  </a:rPr>
                  <a:t> </a:t>
                </a:r>
              </a:p>
            </p:txBody>
          </p:sp>
        </mc:Fallback>
      </mc:AlternateContent>
    </p:spTree>
    <p:extLst>
      <p:ext uri="{BB962C8B-B14F-4D97-AF65-F5344CB8AC3E}">
        <p14:creationId xmlns:p14="http://schemas.microsoft.com/office/powerpoint/2010/main" val="160742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7064692" y="1498122"/>
            <a:ext cx="4159568" cy="3545086"/>
          </a:xfrm>
          <a:prstGeom prst="rect">
            <a:avLst/>
          </a:prstGeom>
        </p:spPr>
      </p:pic>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a:solidFill>
                  <a:srgbClr val="262626"/>
                </a:solidFill>
              </a:rPr>
              <a:t>Now let’s find the direction </a:t>
            </a:r>
          </a:p>
        </p:txBody>
      </p:sp>
      <p:sp>
        <p:nvSpPr>
          <p:cNvPr id="8" name="Content Placeholder 7"/>
          <p:cNvSpPr>
            <a:spLocks noGrp="1"/>
          </p:cNvSpPr>
          <p:nvPr>
            <p:ph idx="1"/>
          </p:nvPr>
        </p:nvSpPr>
        <p:spPr>
          <a:xfrm>
            <a:off x="804672" y="2858703"/>
            <a:ext cx="4475892" cy="3042547"/>
          </a:xfrm>
        </p:spPr>
        <p:txBody>
          <a:bodyPr>
            <a:normAutofit/>
          </a:bodyPr>
          <a:lstStyle/>
          <a:p>
            <a:r>
              <a:rPr lang="en-US" sz="2400" dirty="0">
                <a:solidFill>
                  <a:srgbClr val="FFFFFF"/>
                </a:solidFill>
              </a:rPr>
              <a:t>Which would you use to find the degree of theta?</a:t>
            </a:r>
          </a:p>
          <a:p>
            <a:r>
              <a:rPr lang="en-US" sz="2400" dirty="0">
                <a:solidFill>
                  <a:srgbClr val="FFFFFF"/>
                </a:solidFill>
              </a:rPr>
              <a:t>- Sine</a:t>
            </a:r>
          </a:p>
          <a:p>
            <a:r>
              <a:rPr lang="en-US" sz="2400" dirty="0">
                <a:solidFill>
                  <a:srgbClr val="FFFFFF"/>
                </a:solidFill>
              </a:rPr>
              <a:t>- Cosine</a:t>
            </a:r>
          </a:p>
          <a:p>
            <a:r>
              <a:rPr lang="en-US" sz="2400" dirty="0">
                <a:solidFill>
                  <a:srgbClr val="FFFFFF"/>
                </a:solidFill>
              </a:rPr>
              <a:t>- Tangent</a:t>
            </a:r>
          </a:p>
        </p:txBody>
      </p:sp>
    </p:spTree>
    <p:extLst>
      <p:ext uri="{BB962C8B-B14F-4D97-AF65-F5344CB8AC3E}">
        <p14:creationId xmlns:p14="http://schemas.microsoft.com/office/powerpoint/2010/main" val="328764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7064692" y="1498122"/>
            <a:ext cx="4159568" cy="3545086"/>
          </a:xfrm>
          <a:prstGeom prst="rect">
            <a:avLst/>
          </a:prstGeom>
        </p:spPr>
      </p:pic>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dirty="0">
                <a:solidFill>
                  <a:srgbClr val="262626"/>
                </a:solidFill>
              </a:rPr>
              <a:t>Answer continued</a:t>
            </a:r>
          </a:p>
        </p:txBody>
      </p:sp>
      <p:sp>
        <p:nvSpPr>
          <p:cNvPr id="8" name="Content Placeholder 7"/>
          <p:cNvSpPr>
            <a:spLocks noGrp="1"/>
          </p:cNvSpPr>
          <p:nvPr>
            <p:ph idx="1"/>
          </p:nvPr>
        </p:nvSpPr>
        <p:spPr>
          <a:xfrm>
            <a:off x="804672" y="2858703"/>
            <a:ext cx="4475892" cy="3042547"/>
          </a:xfrm>
        </p:spPr>
        <p:txBody>
          <a:bodyPr>
            <a:normAutofit/>
          </a:bodyPr>
          <a:lstStyle/>
          <a:p>
            <a:r>
              <a:rPr lang="en-US" sz="2400" dirty="0">
                <a:solidFill>
                  <a:srgbClr val="FFFFFF"/>
                </a:solidFill>
              </a:rPr>
              <a:t>We would use Tangent.</a:t>
            </a:r>
          </a:p>
          <a:p>
            <a:r>
              <a:rPr lang="en-US" sz="2400" dirty="0">
                <a:solidFill>
                  <a:srgbClr val="FFFFFF"/>
                </a:solidFill>
              </a:rPr>
              <a:t>Tangent = opposite/adjacent</a:t>
            </a:r>
          </a:p>
          <a:p>
            <a:r>
              <a:rPr lang="en-US" sz="2400" dirty="0">
                <a:solidFill>
                  <a:srgbClr val="FFFFFF"/>
                </a:solidFill>
              </a:rPr>
              <a:t>Tangent (theta)= 6.0/8.0</a:t>
            </a:r>
          </a:p>
          <a:p>
            <a:r>
              <a:rPr lang="en-US" sz="2400" dirty="0">
                <a:solidFill>
                  <a:srgbClr val="FFFFFF"/>
                </a:solidFill>
              </a:rPr>
              <a:t>Tangent (theta) = 0.75</a:t>
            </a:r>
          </a:p>
          <a:p>
            <a:r>
              <a:rPr lang="en-US" sz="2400" dirty="0">
                <a:solidFill>
                  <a:srgbClr val="FFFFFF"/>
                </a:solidFill>
              </a:rPr>
              <a:t>Theta = tan^-1 (.75)</a:t>
            </a:r>
          </a:p>
          <a:p>
            <a:r>
              <a:rPr lang="en-US" sz="2400" dirty="0">
                <a:solidFill>
                  <a:srgbClr val="FFFFFF"/>
                </a:solidFill>
              </a:rPr>
              <a:t>Theta = 37°</a:t>
            </a:r>
          </a:p>
          <a:p>
            <a:endParaRPr lang="en-US" dirty="0">
              <a:solidFill>
                <a:srgbClr val="FFFFFF"/>
              </a:solidFill>
            </a:endParaRPr>
          </a:p>
        </p:txBody>
      </p:sp>
    </p:spTree>
    <p:extLst>
      <p:ext uri="{BB962C8B-B14F-4D97-AF65-F5344CB8AC3E}">
        <p14:creationId xmlns:p14="http://schemas.microsoft.com/office/powerpoint/2010/main" val="2151926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Tailwinds, headwinds, and river boat problems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8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adding Vectors</a:t>
            </a:r>
          </a:p>
        </p:txBody>
      </p:sp>
      <p:sp>
        <p:nvSpPr>
          <p:cNvPr id="3" name="Content Placeholder 2"/>
          <p:cNvSpPr>
            <a:spLocks noGrp="1"/>
          </p:cNvSpPr>
          <p:nvPr>
            <p:ph idx="1"/>
          </p:nvPr>
        </p:nvSpPr>
        <p:spPr/>
        <p:txBody>
          <a:bodyPr>
            <a:normAutofit/>
          </a:bodyPr>
          <a:lstStyle/>
          <a:p>
            <a:r>
              <a:rPr lang="en-US" sz="2800" dirty="0"/>
              <a:t>Pythagorean Theorem</a:t>
            </a:r>
          </a:p>
          <a:p>
            <a:r>
              <a:rPr lang="en-US" sz="2800" dirty="0"/>
              <a:t>Head to Tail using a scaled vector diagram</a:t>
            </a:r>
          </a:p>
        </p:txBody>
      </p:sp>
    </p:spTree>
    <p:extLst>
      <p:ext uri="{BB962C8B-B14F-4D97-AF65-F5344CB8AC3E}">
        <p14:creationId xmlns:p14="http://schemas.microsoft.com/office/powerpoint/2010/main" val="3166304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problems</a:t>
            </a:r>
          </a:p>
        </p:txBody>
      </p:sp>
      <p:sp>
        <p:nvSpPr>
          <p:cNvPr id="3" name="Content Placeholder 2"/>
          <p:cNvSpPr>
            <a:spLocks noGrp="1"/>
          </p:cNvSpPr>
          <p:nvPr>
            <p:ph idx="1"/>
          </p:nvPr>
        </p:nvSpPr>
        <p:spPr/>
        <p:txBody>
          <a:bodyPr>
            <a:normAutofit/>
          </a:bodyPr>
          <a:lstStyle/>
          <a:p>
            <a:r>
              <a:rPr lang="en-US" sz="2800" dirty="0"/>
              <a:t>Consider a plane traveling with a velocity of 100 km/</a:t>
            </a:r>
            <a:r>
              <a:rPr lang="en-US" sz="2800" dirty="0" err="1"/>
              <a:t>hr</a:t>
            </a:r>
            <a:r>
              <a:rPr lang="en-US" sz="2800" dirty="0"/>
              <a:t>, South that encounters a </a:t>
            </a:r>
            <a:r>
              <a:rPr lang="en-US" sz="2800" b="1" dirty="0"/>
              <a:t>side wind</a:t>
            </a:r>
            <a:r>
              <a:rPr lang="en-US" sz="2800" dirty="0"/>
              <a:t> of 25 km/</a:t>
            </a:r>
            <a:r>
              <a:rPr lang="en-US" sz="2800" dirty="0" err="1"/>
              <a:t>hr</a:t>
            </a:r>
            <a:r>
              <a:rPr lang="en-US" sz="2800" dirty="0"/>
              <a:t>, West. Now what would the resulting velocity of the plane be?</a:t>
            </a:r>
          </a:p>
        </p:txBody>
      </p:sp>
    </p:spTree>
    <p:extLst>
      <p:ext uri="{BB962C8B-B14F-4D97-AF65-F5344CB8AC3E}">
        <p14:creationId xmlns:p14="http://schemas.microsoft.com/office/powerpoint/2010/main" val="1091632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www.physicsclassroom.com/Class/vectors/u3l1f4.gif"/>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823366" y="1564852"/>
            <a:ext cx="6227064" cy="37362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04672" y="964692"/>
            <a:ext cx="3066937" cy="1188720"/>
          </a:xfrm>
        </p:spPr>
        <p:txBody>
          <a:bodyPr>
            <a:normAutofit/>
          </a:bodyPr>
          <a:lstStyle/>
          <a:p>
            <a:r>
              <a:rPr lang="en-US" dirty="0"/>
              <a:t>Answer</a:t>
            </a:r>
          </a:p>
        </p:txBody>
      </p:sp>
      <p:sp>
        <p:nvSpPr>
          <p:cNvPr id="3" name="Content Placeholder 2"/>
          <p:cNvSpPr>
            <a:spLocks noGrp="1"/>
          </p:cNvSpPr>
          <p:nvPr>
            <p:ph idx="1"/>
          </p:nvPr>
        </p:nvSpPr>
        <p:spPr>
          <a:xfrm>
            <a:off x="803244" y="2638044"/>
            <a:ext cx="3063765" cy="3263206"/>
          </a:xfrm>
        </p:spPr>
        <p:txBody>
          <a:bodyPr>
            <a:normAutofit/>
          </a:bodyPr>
          <a:lstStyle/>
          <a:p>
            <a:br>
              <a:rPr lang="en-US" dirty="0"/>
            </a:br>
            <a:r>
              <a:rPr lang="en-US" dirty="0"/>
              <a:t> </a:t>
            </a:r>
          </a:p>
        </p:txBody>
      </p:sp>
    </p:spTree>
    <p:extLst>
      <p:ext uri="{BB962C8B-B14F-4D97-AF65-F5344CB8AC3E}">
        <p14:creationId xmlns:p14="http://schemas.microsoft.com/office/powerpoint/2010/main" val="493960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Riverboat question</a:t>
            </a:r>
          </a:p>
        </p:txBody>
      </p:sp>
      <p:sp>
        <p:nvSpPr>
          <p:cNvPr id="3" name="Content Placeholder 2"/>
          <p:cNvSpPr>
            <a:spLocks noGrp="1"/>
          </p:cNvSpPr>
          <p:nvPr>
            <p:ph idx="1"/>
          </p:nvPr>
        </p:nvSpPr>
        <p:spPr>
          <a:xfrm>
            <a:off x="2231136" y="2638044"/>
            <a:ext cx="7729728" cy="3762756"/>
          </a:xfrm>
        </p:spPr>
        <p:txBody>
          <a:bodyPr>
            <a:normAutofit fontScale="92500" lnSpcReduction="10000"/>
          </a:bodyPr>
          <a:lstStyle/>
          <a:p>
            <a:r>
              <a:rPr lang="en-US" sz="2400" dirty="0"/>
              <a:t>If a motorboat were to head straight across a river (that is, if the boat were to point its bow straight towards the other side), it would not reach the shore directly across from its starting point. The river current influences the motion of the boat and carries it downstream. The motorboat may be moving with a velocity of 4 m/s directly across the river, yet the resultant velocity of the boat will be greater than 4 m/s and at an angle in the downstream direction. While the speedometer of the boat may read 4 m/s, its speed with respect to an observer on the shore will be greater than 4 m/s. The river current is 3.0 m/s.  What is the resultant velocity and direction?</a:t>
            </a:r>
          </a:p>
        </p:txBody>
      </p:sp>
    </p:spTree>
    <p:extLst>
      <p:ext uri="{BB962C8B-B14F-4D97-AF65-F5344CB8AC3E}">
        <p14:creationId xmlns:p14="http://schemas.microsoft.com/office/powerpoint/2010/main" val="3596227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sp>
        <p:nvSpPr>
          <p:cNvPr id="3" name="Content Placeholder 2"/>
          <p:cNvSpPr>
            <a:spLocks noGrp="1"/>
          </p:cNvSpPr>
          <p:nvPr>
            <p:ph idx="1"/>
          </p:nvPr>
        </p:nvSpPr>
        <p:spPr/>
        <p:txBody>
          <a:bodyPr/>
          <a:lstStyle/>
          <a:p>
            <a:r>
              <a:rPr lang="pt-BR" sz="2800" dirty="0"/>
              <a:t>(4.0 m/s)</a:t>
            </a:r>
            <a:r>
              <a:rPr lang="pt-BR" sz="2800" baseline="30000" dirty="0"/>
              <a:t>2</a:t>
            </a:r>
            <a:r>
              <a:rPr lang="pt-BR" sz="2800" dirty="0"/>
              <a:t> + (3.0 m/s)</a:t>
            </a:r>
            <a:r>
              <a:rPr lang="pt-BR" sz="2800" baseline="30000" dirty="0"/>
              <a:t>2</a:t>
            </a:r>
            <a:r>
              <a:rPr lang="pt-BR" sz="2800" dirty="0"/>
              <a:t> = R</a:t>
            </a:r>
            <a:r>
              <a:rPr lang="pt-BR" sz="2800" baseline="30000" dirty="0"/>
              <a:t>2</a:t>
            </a:r>
            <a:r>
              <a:rPr lang="pt-BR" sz="2800" dirty="0"/>
              <a:t> 16 m</a:t>
            </a:r>
            <a:r>
              <a:rPr lang="pt-BR" sz="2800" baseline="30000" dirty="0"/>
              <a:t>2</a:t>
            </a:r>
            <a:r>
              <a:rPr lang="pt-BR" sz="2800" dirty="0"/>
              <a:t>/s</a:t>
            </a:r>
            <a:r>
              <a:rPr lang="pt-BR" sz="2800" baseline="30000" dirty="0"/>
              <a:t>2</a:t>
            </a:r>
            <a:r>
              <a:rPr lang="pt-BR" sz="2800" dirty="0"/>
              <a:t> + 9 m</a:t>
            </a:r>
            <a:r>
              <a:rPr lang="pt-BR" sz="2800" baseline="30000" dirty="0"/>
              <a:t>2</a:t>
            </a:r>
            <a:r>
              <a:rPr lang="pt-BR" sz="2800" dirty="0"/>
              <a:t>/s</a:t>
            </a:r>
            <a:r>
              <a:rPr lang="pt-BR" sz="2800" baseline="30000" dirty="0"/>
              <a:t>2</a:t>
            </a:r>
            <a:r>
              <a:rPr lang="pt-BR" sz="2800" dirty="0"/>
              <a:t> = R</a:t>
            </a:r>
            <a:r>
              <a:rPr lang="pt-BR" sz="2800" baseline="30000" dirty="0"/>
              <a:t>2</a:t>
            </a:r>
            <a:endParaRPr lang="pt-BR" sz="2800" dirty="0"/>
          </a:p>
          <a:p>
            <a:r>
              <a:rPr lang="pt-BR" sz="2800" dirty="0"/>
              <a:t>25 m</a:t>
            </a:r>
            <a:r>
              <a:rPr lang="pt-BR" sz="2800" baseline="30000" dirty="0"/>
              <a:t>2</a:t>
            </a:r>
            <a:r>
              <a:rPr lang="pt-BR" sz="2800" dirty="0"/>
              <a:t>/s</a:t>
            </a:r>
            <a:r>
              <a:rPr lang="pt-BR" sz="2800" baseline="30000" dirty="0"/>
              <a:t>2</a:t>
            </a:r>
            <a:r>
              <a:rPr lang="pt-BR" sz="2800" dirty="0"/>
              <a:t> = R</a:t>
            </a:r>
            <a:r>
              <a:rPr lang="pt-BR" sz="2800" baseline="30000" dirty="0"/>
              <a:t>2</a:t>
            </a:r>
            <a:endParaRPr lang="pt-BR" sz="2800" dirty="0"/>
          </a:p>
          <a:p>
            <a:r>
              <a:rPr lang="pt-BR" sz="2800" dirty="0"/>
              <a:t>SQRT (25 m</a:t>
            </a:r>
            <a:r>
              <a:rPr lang="pt-BR" sz="2800" baseline="30000" dirty="0"/>
              <a:t>2</a:t>
            </a:r>
            <a:r>
              <a:rPr lang="pt-BR" sz="2800" dirty="0"/>
              <a:t>/s</a:t>
            </a:r>
            <a:r>
              <a:rPr lang="pt-BR" sz="2800" baseline="30000" dirty="0"/>
              <a:t>2</a:t>
            </a:r>
            <a:r>
              <a:rPr lang="pt-BR" sz="2800" dirty="0"/>
              <a:t>) = R</a:t>
            </a:r>
          </a:p>
          <a:p>
            <a:r>
              <a:rPr lang="pt-BR" sz="2800" b="1" dirty="0"/>
              <a:t>5.0 m/s = R</a:t>
            </a:r>
            <a:endParaRPr lang="pt-BR" sz="2800" dirty="0"/>
          </a:p>
          <a:p>
            <a:endParaRPr lang="en-US" dirty="0"/>
          </a:p>
        </p:txBody>
      </p:sp>
    </p:spTree>
    <p:extLst>
      <p:ext uri="{BB962C8B-B14F-4D97-AF65-F5344CB8AC3E}">
        <p14:creationId xmlns:p14="http://schemas.microsoft.com/office/powerpoint/2010/main" val="3643186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continued</a:t>
            </a:r>
          </a:p>
        </p:txBody>
      </p:sp>
      <p:sp>
        <p:nvSpPr>
          <p:cNvPr id="3" name="Content Placeholder 2"/>
          <p:cNvSpPr>
            <a:spLocks noGrp="1"/>
          </p:cNvSpPr>
          <p:nvPr>
            <p:ph idx="1"/>
          </p:nvPr>
        </p:nvSpPr>
        <p:spPr/>
        <p:txBody>
          <a:bodyPr/>
          <a:lstStyle/>
          <a:p>
            <a:r>
              <a:rPr lang="en-US" sz="2800" dirty="0"/>
              <a:t>tan (theta) = (opposite/adjacent) tan (theta) = (3/4)</a:t>
            </a:r>
          </a:p>
          <a:p>
            <a:r>
              <a:rPr lang="en-US" sz="2800" dirty="0"/>
              <a:t>theta = </a:t>
            </a:r>
            <a:r>
              <a:rPr lang="en-US" sz="2800" dirty="0" err="1"/>
              <a:t>invtan</a:t>
            </a:r>
            <a:r>
              <a:rPr lang="en-US" sz="2800" dirty="0"/>
              <a:t> (3/4)</a:t>
            </a:r>
          </a:p>
          <a:p>
            <a:r>
              <a:rPr lang="en-US" sz="2800" b="1" dirty="0"/>
              <a:t>theta = 36.9 degrees</a:t>
            </a:r>
            <a:endParaRPr lang="en-US" sz="2800" dirty="0"/>
          </a:p>
          <a:p>
            <a:endParaRPr lang="en-US" dirty="0"/>
          </a:p>
        </p:txBody>
      </p:sp>
    </p:spTree>
    <p:extLst>
      <p:ext uri="{BB962C8B-B14F-4D97-AF65-F5344CB8AC3E}">
        <p14:creationId xmlns:p14="http://schemas.microsoft.com/office/powerpoint/2010/main" val="176196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81171" y="2681103"/>
            <a:ext cx="3363974" cy="1495794"/>
          </a:xfrm>
          <a:noFill/>
          <a:ln>
            <a:solidFill>
              <a:srgbClr val="FFFFFF"/>
            </a:solidFill>
          </a:ln>
        </p:spPr>
        <p:txBody>
          <a:bodyPr wrap="square">
            <a:normAutofit/>
          </a:bodyPr>
          <a:lstStyle/>
          <a:p>
            <a:pPr>
              <a:lnSpc>
                <a:spcPct val="80000"/>
              </a:lnSpc>
            </a:pPr>
            <a:r>
              <a:rPr lang="en-US" dirty="0">
                <a:solidFill>
                  <a:srgbClr val="FFFFFF"/>
                </a:solidFill>
              </a:rPr>
              <a:t>Review of Pythagorean theorem</a:t>
            </a:r>
          </a:p>
        </p:txBody>
      </p:sp>
      <p:graphicFrame>
        <p:nvGraphicFramePr>
          <p:cNvPr id="12" name="Content Placeholder 2"/>
          <p:cNvGraphicFramePr>
            <a:graphicFrameLocks noGrp="1"/>
          </p:cNvGraphicFramePr>
          <p:nvPr>
            <p:ph idx="1"/>
            <p:extLst>
              <p:ext uri="{D42A27DB-BD31-4B8C-83A1-F6EECF244321}">
                <p14:modId xmlns:p14="http://schemas.microsoft.com/office/powerpoint/2010/main" val="2836243698"/>
              </p:ext>
            </p:extLst>
          </p:nvPr>
        </p:nvGraphicFramePr>
        <p:xfrm>
          <a:off x="920750" y="965200"/>
          <a:ext cx="565150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284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4823366" y="1448189"/>
            <a:ext cx="6227064" cy="3969563"/>
          </a:xfrm>
          <a:prstGeom prst="rect">
            <a:avLst/>
          </a:prstGeom>
        </p:spPr>
      </p:pic>
      <p:sp>
        <p:nvSpPr>
          <p:cNvPr id="2" name="Title 1"/>
          <p:cNvSpPr>
            <a:spLocks noGrp="1"/>
          </p:cNvSpPr>
          <p:nvPr>
            <p:ph type="title"/>
          </p:nvPr>
        </p:nvSpPr>
        <p:spPr>
          <a:xfrm>
            <a:off x="804672" y="964692"/>
            <a:ext cx="3066937" cy="1188720"/>
          </a:xfrm>
        </p:spPr>
        <p:txBody>
          <a:bodyPr>
            <a:normAutofit/>
          </a:bodyPr>
          <a:lstStyle/>
          <a:p>
            <a:pPr>
              <a:lnSpc>
                <a:spcPct val="70000"/>
              </a:lnSpc>
            </a:pPr>
            <a:r>
              <a:rPr lang="en-US" sz="2400"/>
              <a:t>A Scaled head to tail diagram</a:t>
            </a:r>
          </a:p>
        </p:txBody>
      </p:sp>
      <p:sp>
        <p:nvSpPr>
          <p:cNvPr id="8" name="Content Placeholder 7"/>
          <p:cNvSpPr>
            <a:spLocks noGrp="1"/>
          </p:cNvSpPr>
          <p:nvPr>
            <p:ph idx="1"/>
          </p:nvPr>
        </p:nvSpPr>
        <p:spPr>
          <a:xfrm>
            <a:off x="803244" y="2638044"/>
            <a:ext cx="3063765" cy="3263206"/>
          </a:xfrm>
        </p:spPr>
        <p:txBody>
          <a:bodyPr>
            <a:normAutofit/>
          </a:bodyPr>
          <a:lstStyle/>
          <a:p>
            <a:r>
              <a:rPr lang="en-US" sz="2400" dirty="0"/>
              <a:t>Try to add these together.</a:t>
            </a:r>
          </a:p>
          <a:p>
            <a:r>
              <a:rPr lang="en-US" sz="2400" dirty="0"/>
              <a:t>Try to determine the direction of the resultant without using a protractor.</a:t>
            </a:r>
          </a:p>
        </p:txBody>
      </p:sp>
    </p:spTree>
    <p:extLst>
      <p:ext uri="{BB962C8B-B14F-4D97-AF65-F5344CB8AC3E}">
        <p14:creationId xmlns:p14="http://schemas.microsoft.com/office/powerpoint/2010/main" val="88156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5690661" y="1293275"/>
            <a:ext cx="4492473" cy="4279392"/>
          </a:xfrm>
          <a:prstGeom prst="rect">
            <a:avLst/>
          </a:prstGeom>
        </p:spPr>
      </p:pic>
      <p:sp>
        <p:nvSpPr>
          <p:cNvPr id="2" name="Title 1"/>
          <p:cNvSpPr>
            <a:spLocks noGrp="1"/>
          </p:cNvSpPr>
          <p:nvPr>
            <p:ph type="title"/>
          </p:nvPr>
        </p:nvSpPr>
        <p:spPr>
          <a:xfrm>
            <a:off x="804672" y="964692"/>
            <a:ext cx="3066937" cy="1188720"/>
          </a:xfrm>
        </p:spPr>
        <p:txBody>
          <a:bodyPr>
            <a:normAutofit/>
          </a:bodyPr>
          <a:lstStyle/>
          <a:p>
            <a:r>
              <a:rPr lang="en-US" dirty="0"/>
              <a:t>Resultant</a:t>
            </a:r>
          </a:p>
        </p:txBody>
      </p:sp>
      <p:sp>
        <p:nvSpPr>
          <p:cNvPr id="8" name="Content Placeholder 7"/>
          <p:cNvSpPr>
            <a:spLocks noGrp="1"/>
          </p:cNvSpPr>
          <p:nvPr>
            <p:ph idx="1"/>
          </p:nvPr>
        </p:nvSpPr>
        <p:spPr>
          <a:xfrm>
            <a:off x="803244" y="2638044"/>
            <a:ext cx="3063765" cy="3263206"/>
          </a:xfrm>
        </p:spPr>
        <p:txBody>
          <a:bodyPr>
            <a:normAutofit/>
          </a:bodyPr>
          <a:lstStyle/>
          <a:p>
            <a:r>
              <a:rPr lang="en-US" sz="2400" dirty="0"/>
              <a:t>The order doesn’t matter.  </a:t>
            </a:r>
          </a:p>
          <a:p>
            <a:r>
              <a:rPr lang="en-US" sz="2400" dirty="0"/>
              <a:t>The resultant will always be the same.</a:t>
            </a:r>
          </a:p>
        </p:txBody>
      </p:sp>
    </p:spTree>
    <p:extLst>
      <p:ext uri="{BB962C8B-B14F-4D97-AF65-F5344CB8AC3E}">
        <p14:creationId xmlns:p14="http://schemas.microsoft.com/office/powerpoint/2010/main" val="105926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4823366" y="2103039"/>
            <a:ext cx="6227064" cy="2659863"/>
          </a:xfrm>
          <a:prstGeom prst="rect">
            <a:avLst/>
          </a:prstGeom>
        </p:spPr>
      </p:pic>
      <p:sp>
        <p:nvSpPr>
          <p:cNvPr id="2" name="Title 1"/>
          <p:cNvSpPr>
            <a:spLocks noGrp="1"/>
          </p:cNvSpPr>
          <p:nvPr>
            <p:ph type="title"/>
          </p:nvPr>
        </p:nvSpPr>
        <p:spPr>
          <a:xfrm>
            <a:off x="804672" y="964692"/>
            <a:ext cx="3066937" cy="1188720"/>
          </a:xfrm>
        </p:spPr>
        <p:txBody>
          <a:bodyPr>
            <a:normAutofit/>
          </a:bodyPr>
          <a:lstStyle/>
          <a:p>
            <a:pPr>
              <a:lnSpc>
                <a:spcPct val="70000"/>
              </a:lnSpc>
            </a:pPr>
            <a:r>
              <a:rPr lang="en-US" sz="1800"/>
              <a:t>Using trig to determine a vector’s direction</a:t>
            </a:r>
          </a:p>
        </p:txBody>
      </p:sp>
      <p:sp>
        <p:nvSpPr>
          <p:cNvPr id="8" name="Content Placeholder 7"/>
          <p:cNvSpPr>
            <a:spLocks noGrp="1"/>
          </p:cNvSpPr>
          <p:nvPr>
            <p:ph idx="1"/>
          </p:nvPr>
        </p:nvSpPr>
        <p:spPr>
          <a:xfrm>
            <a:off x="803244" y="2638044"/>
            <a:ext cx="3063765" cy="3263206"/>
          </a:xfrm>
        </p:spPr>
        <p:txBody>
          <a:bodyPr>
            <a:normAutofit/>
          </a:bodyPr>
          <a:lstStyle/>
          <a:p>
            <a:r>
              <a:rPr lang="en-US" sz="2400" dirty="0"/>
              <a:t>Go back to my driving problem. Find the angle of theta.</a:t>
            </a:r>
          </a:p>
        </p:txBody>
      </p:sp>
    </p:spTree>
    <p:extLst>
      <p:ext uri="{BB962C8B-B14F-4D97-AF65-F5344CB8AC3E}">
        <p14:creationId xmlns:p14="http://schemas.microsoft.com/office/powerpoint/2010/main" val="3399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p:cNvPicPr>
            <a:picLocks noChangeAspect="1"/>
          </p:cNvPicPr>
          <p:nvPr/>
        </p:nvPicPr>
        <p:blipFill>
          <a:blip r:embed="rId2"/>
          <a:stretch>
            <a:fillRect/>
          </a:stretch>
        </p:blipFill>
        <p:spPr>
          <a:xfrm>
            <a:off x="6272789" y="2203824"/>
            <a:ext cx="4782312" cy="2458294"/>
          </a:xfrm>
          <a:prstGeom prst="rect">
            <a:avLst/>
          </a:prstGeom>
        </p:spPr>
      </p:pic>
      <p:sp>
        <p:nvSpPr>
          <p:cNvPr id="2" name="Title 1"/>
          <p:cNvSpPr>
            <a:spLocks noGrp="1"/>
          </p:cNvSpPr>
          <p:nvPr>
            <p:ph type="title"/>
          </p:nvPr>
        </p:nvSpPr>
        <p:spPr>
          <a:xfrm>
            <a:off x="804672" y="964692"/>
            <a:ext cx="4476806" cy="1188720"/>
          </a:xfrm>
        </p:spPr>
        <p:txBody>
          <a:bodyPr>
            <a:normAutofit/>
          </a:bodyPr>
          <a:lstStyle/>
          <a:p>
            <a:r>
              <a:rPr lang="en-US" dirty="0"/>
              <a:t>Vector direction</a:t>
            </a:r>
          </a:p>
        </p:txBody>
      </p:sp>
      <p:sp>
        <p:nvSpPr>
          <p:cNvPr id="8" name="Content Placeholder 7"/>
          <p:cNvSpPr>
            <a:spLocks noGrp="1"/>
          </p:cNvSpPr>
          <p:nvPr>
            <p:ph idx="1"/>
          </p:nvPr>
        </p:nvSpPr>
        <p:spPr>
          <a:xfrm>
            <a:off x="803244" y="2638044"/>
            <a:ext cx="4492932" cy="3263206"/>
          </a:xfrm>
        </p:spPr>
        <p:txBody>
          <a:bodyPr>
            <a:normAutofit/>
          </a:bodyPr>
          <a:lstStyle/>
          <a:p>
            <a:r>
              <a:rPr lang="en-US" dirty="0"/>
              <a:t>The direction of a vector is often expressed as an angle of rotation of the vector about its “tail” from east, west, north, or south.</a:t>
            </a:r>
          </a:p>
          <a:p>
            <a:r>
              <a:rPr lang="en-US" dirty="0"/>
              <a:t>The direction of a vector is often expressed counterclockwise angle of rotation of the vector about its “tail” from due East.</a:t>
            </a:r>
          </a:p>
        </p:txBody>
      </p:sp>
    </p:spTree>
    <p:extLst>
      <p:ext uri="{BB962C8B-B14F-4D97-AF65-F5344CB8AC3E}">
        <p14:creationId xmlns:p14="http://schemas.microsoft.com/office/powerpoint/2010/main" val="51788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Components</a:t>
            </a:r>
          </a:p>
        </p:txBody>
      </p:sp>
      <p:sp>
        <p:nvSpPr>
          <p:cNvPr id="3" name="Content Placeholder 2"/>
          <p:cNvSpPr>
            <a:spLocks noGrp="1"/>
          </p:cNvSpPr>
          <p:nvPr>
            <p:ph idx="1"/>
          </p:nvPr>
        </p:nvSpPr>
        <p:spPr/>
        <p:txBody>
          <a:bodyPr/>
          <a:lstStyle/>
          <a:p>
            <a:r>
              <a:rPr lang="en-US" sz="2400" dirty="0"/>
              <a:t>Transform a vector into two points with each part being directed along the coordinate axes.</a:t>
            </a:r>
          </a:p>
          <a:p>
            <a:r>
              <a:rPr lang="en-US" sz="2400" dirty="0"/>
              <a:t>Example: Northwest</a:t>
            </a:r>
          </a:p>
          <a:p>
            <a:pPr lvl="1"/>
            <a:r>
              <a:rPr lang="en-US" sz="2000" dirty="0"/>
              <a:t>North </a:t>
            </a:r>
          </a:p>
          <a:p>
            <a:pPr lvl="1"/>
            <a:r>
              <a:rPr lang="en-US" sz="2000" dirty="0"/>
              <a:t>West</a:t>
            </a:r>
          </a:p>
          <a:p>
            <a:r>
              <a:rPr lang="en-US" sz="2400" dirty="0"/>
              <a:t>A vector directed in two dimensions can be thought of as having an influence in two different direction.</a:t>
            </a:r>
          </a:p>
          <a:p>
            <a:pPr marL="228600" lvl="1" indent="0">
              <a:buNone/>
            </a:pPr>
            <a:endParaRPr lang="en-US" dirty="0"/>
          </a:p>
        </p:txBody>
      </p:sp>
    </p:spTree>
    <p:extLst>
      <p:ext uri="{BB962C8B-B14F-4D97-AF65-F5344CB8AC3E}">
        <p14:creationId xmlns:p14="http://schemas.microsoft.com/office/powerpoint/2010/main" val="395834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resolution</a:t>
            </a:r>
          </a:p>
        </p:txBody>
      </p:sp>
      <p:sp>
        <p:nvSpPr>
          <p:cNvPr id="3" name="Content Placeholder 2"/>
          <p:cNvSpPr>
            <a:spLocks noGrp="1"/>
          </p:cNvSpPr>
          <p:nvPr>
            <p:ph idx="1"/>
          </p:nvPr>
        </p:nvSpPr>
        <p:spPr/>
        <p:txBody>
          <a:bodyPr/>
          <a:lstStyle/>
          <a:p>
            <a:r>
              <a:rPr lang="en-US" sz="2800" dirty="0"/>
              <a:t>The process of determining the magnitude of a vector.</a:t>
            </a:r>
          </a:p>
          <a:p>
            <a:r>
              <a:rPr lang="en-US" sz="2800" dirty="0"/>
              <a:t>Two methods</a:t>
            </a:r>
          </a:p>
          <a:p>
            <a:pPr lvl="1"/>
            <a:r>
              <a:rPr lang="en-US" sz="2400" dirty="0"/>
              <a:t>Parallelogram method</a:t>
            </a:r>
          </a:p>
          <a:p>
            <a:pPr lvl="1"/>
            <a:r>
              <a:rPr lang="en-US" sz="2400" dirty="0"/>
              <a:t>Trigonometric method</a:t>
            </a:r>
          </a:p>
          <a:p>
            <a:pPr marL="228600" lvl="1" indent="0">
              <a:buNone/>
            </a:pPr>
            <a:endParaRPr lang="en-US" dirty="0"/>
          </a:p>
        </p:txBody>
      </p:sp>
    </p:spTree>
    <p:extLst>
      <p:ext uri="{BB962C8B-B14F-4D97-AF65-F5344CB8AC3E}">
        <p14:creationId xmlns:p14="http://schemas.microsoft.com/office/powerpoint/2010/main" val="3722819572"/>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1594</TotalTime>
  <Words>898</Words>
  <Application>Microsoft Office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Cambria Math</vt:lpstr>
      <vt:lpstr>Gill Sans MT</vt:lpstr>
      <vt:lpstr>Parcel</vt:lpstr>
      <vt:lpstr>Vector Addition</vt:lpstr>
      <vt:lpstr>Methods of adding Vectors</vt:lpstr>
      <vt:lpstr>Review of Pythagorean theorem</vt:lpstr>
      <vt:lpstr>A Scaled head to tail diagram</vt:lpstr>
      <vt:lpstr>Resultant</vt:lpstr>
      <vt:lpstr>Using trig to determine a vector’s direction</vt:lpstr>
      <vt:lpstr>Vector direction</vt:lpstr>
      <vt:lpstr>Vector Components</vt:lpstr>
      <vt:lpstr>Vector resolution</vt:lpstr>
      <vt:lpstr>Parallelogram method</vt:lpstr>
      <vt:lpstr>PowerPoint Presentation</vt:lpstr>
      <vt:lpstr>Trigonometric method</vt:lpstr>
      <vt:lpstr>PowerPoint Presentation</vt:lpstr>
      <vt:lpstr>Addition of three of more right angled vectors</vt:lpstr>
      <vt:lpstr>Answer</vt:lpstr>
      <vt:lpstr>Answer continued</vt:lpstr>
      <vt:lpstr>Now let’s find the direction </vt:lpstr>
      <vt:lpstr>Answer continued</vt:lpstr>
      <vt:lpstr>Tailwinds, headwinds, and river boat problems</vt:lpstr>
      <vt:lpstr>Sample problems</vt:lpstr>
      <vt:lpstr>Answer</vt:lpstr>
      <vt:lpstr>Riverboat question</vt:lpstr>
      <vt:lpstr>answer</vt:lpstr>
      <vt:lpstr>Answer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 Addition</dc:title>
  <dc:creator>DeLacy Humbert</dc:creator>
  <cp:lastModifiedBy>DeLacy Humbert</cp:lastModifiedBy>
  <cp:revision>10</cp:revision>
  <dcterms:created xsi:type="dcterms:W3CDTF">2017-02-08T18:50:11Z</dcterms:created>
  <dcterms:modified xsi:type="dcterms:W3CDTF">2017-02-11T21:37:41Z</dcterms:modified>
</cp:coreProperties>
</file>