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5"/>
  </p:notesMasterIdLst>
  <p:handoutMasterIdLst>
    <p:handoutMasterId r:id="rId16"/>
  </p:handoutMasterIdLst>
  <p:sldIdLst>
    <p:sldId id="267" r:id="rId3"/>
    <p:sldId id="271" r:id="rId4"/>
    <p:sldId id="272" r:id="rId5"/>
    <p:sldId id="273" r:id="rId6"/>
    <p:sldId id="274" r:id="rId7"/>
    <p:sldId id="261" r:id="rId8"/>
    <p:sldId id="262" r:id="rId9"/>
    <p:sldId id="259" r:id="rId10"/>
    <p:sldId id="257" r:id="rId11"/>
    <p:sldId id="264" r:id="rId12"/>
    <p:sldId id="275" r:id="rId13"/>
    <p:sldId id="265"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3" autoAdjust="0"/>
    <p:restoredTop sz="94660"/>
  </p:normalViewPr>
  <p:slideViewPr>
    <p:cSldViewPr>
      <p:cViewPr varScale="1">
        <p:scale>
          <a:sx n="82" d="100"/>
          <a:sy n="82" d="100"/>
        </p:scale>
        <p:origin x="629" y="62"/>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en-US"/>
              <a:t>10/19/2016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a:t>‹#›</a:t>
            </a:fld>
            <a:endParaRPr/>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en-US"/>
              <a:t>10/19/2016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a:t>‹#›</a:t>
            </a:fld>
            <a:endParaRPr/>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1371600"/>
            <a:ext cx="9144000" cy="2743200"/>
          </a:xfrm>
        </p:spPr>
        <p:txBody>
          <a:bodyPr>
            <a:noAutofit/>
          </a:bodyPr>
          <a:lstStyle>
            <a:lvl1pPr>
              <a:lnSpc>
                <a:spcPct val="85000"/>
              </a:lnSpc>
              <a:defRPr sz="6600"/>
            </a:lvl1pPr>
          </a:lstStyle>
          <a:p>
            <a:r>
              <a:rPr lang="en-US"/>
              <a:t>Click to edit Master title style</a:t>
            </a:r>
            <a:endParaRPr/>
          </a:p>
        </p:txBody>
      </p:sp>
      <p:sp>
        <p:nvSpPr>
          <p:cNvPr id="3" name="Subtitle 2"/>
          <p:cNvSpPr>
            <a:spLocks noGrp="1"/>
          </p:cNvSpPr>
          <p:nvPr>
            <p:ph type="subTitle" idx="1"/>
          </p:nvPr>
        </p:nvSpPr>
        <p:spPr>
          <a:xfrm>
            <a:off x="1501775" y="4800600"/>
            <a:ext cx="7335837" cy="13716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1" y="457200"/>
            <a:ext cx="3781439" cy="3276600"/>
          </a:xfrm>
        </p:spPr>
        <p:txBody>
          <a:bodyPr anchor="b">
            <a:noAutofit/>
          </a:bodyPr>
          <a:lstStyle>
            <a:lvl1pPr algn="l">
              <a:defRPr sz="4000" b="0">
                <a:solidFill>
                  <a:schemeClr val="bg1"/>
                </a:solidFill>
              </a:defRPr>
            </a:lvl1pPr>
          </a:lstStyle>
          <a:p>
            <a:r>
              <a:rPr lang="en-US"/>
              <a:t>Click to edit Master title style</a:t>
            </a:r>
            <a:endParaRPr/>
          </a:p>
        </p:txBody>
      </p:sp>
      <p:sp>
        <p:nvSpPr>
          <p:cNvPr id="3" name="Picture Placeholder 2"/>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1"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bwMode="white"/>
        <p:txBody>
          <a:bodyPr/>
          <a:lstStyle/>
          <a:p>
            <a:fld id="{14F042A8-43C1-4815-A5CF-022104463224}" type="datetimeFigureOut">
              <a:rPr lang="en-US"/>
              <a:t>10/19/2016</a:t>
            </a:fld>
            <a:endParaRPr/>
          </a:p>
        </p:txBody>
      </p:sp>
      <p:sp>
        <p:nvSpPr>
          <p:cNvPr id="6" name="Footer Placeholder 5"/>
          <p:cNvSpPr>
            <a:spLocks noGrp="1"/>
          </p:cNvSpPr>
          <p:nvPr>
            <p:ph type="ftr" sz="quarter" idx="11"/>
          </p:nvPr>
        </p:nvSpPr>
        <p:spPr bwMode="white"/>
        <p:txBody>
          <a:bodyPr/>
          <a:lstStyle/>
          <a:p>
            <a:endParaRPr/>
          </a:p>
        </p:txBody>
      </p:sp>
      <p:sp>
        <p:nvSpPr>
          <p:cNvPr id="7" name="Slide Number Placeholder 6"/>
          <p:cNvSpPr>
            <a:spLocks noGrp="1"/>
          </p:cNvSpPr>
          <p:nvPr>
            <p:ph type="sldNum" sz="quarter" idx="12"/>
          </p:nvPr>
        </p:nvSpPr>
        <p:spPr bwMode="white"/>
        <p:txBody>
          <a:bodyPr/>
          <a:lstStyle/>
          <a:p>
            <a:fld id="{5382E9EE-A870-438B-947A-FF671DFAFC96}" type="slidenum">
              <a:rPr/>
              <a:t>‹#›</a:t>
            </a:fld>
            <a:endParaRPr/>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14F042A8-43C1-4815-A5CF-022104463224}" type="datetimeFigureOut">
              <a:rPr lang="en-US"/>
              <a:t>10/19/2016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bwMode="black">
          <a:xfrm>
            <a:off x="9294812" y="274639"/>
            <a:ext cx="1371602" cy="5897561"/>
          </a:xfrm>
        </p:spPr>
        <p:txBody>
          <a:bodyPr vert="eaVert"/>
          <a:lstStyle>
            <a:lvl1pPr>
              <a:defRPr>
                <a:solidFill>
                  <a:schemeClr val="tx1"/>
                </a:solidFill>
              </a:defRPr>
            </a:lvl1pPr>
          </a:lstStyle>
          <a:p>
            <a:r>
              <a:rPr lang="en-US"/>
              <a:t>Click to edit Master title style</a:t>
            </a:r>
            <a:endParaRPr/>
          </a:p>
        </p:txBody>
      </p:sp>
      <p:sp>
        <p:nvSpPr>
          <p:cNvPr id="3" name="Vertical Text Placeholder 2"/>
          <p:cNvSpPr>
            <a:spLocks noGrp="1"/>
          </p:cNvSpPr>
          <p:nvPr>
            <p:ph type="body" orient="vert" idx="1"/>
          </p:nvPr>
        </p:nvSpPr>
        <p:spPr>
          <a:xfrm>
            <a:off x="1522413" y="274639"/>
            <a:ext cx="7619999" cy="5884321"/>
          </a:xfrm>
        </p:spPr>
        <p:txBody>
          <a:bodyPr vert="eaVert"/>
          <a:lstStyle>
            <a:lvl5pPr>
              <a:defRPr/>
            </a:lvl5pPr>
            <a:lvl6pPr>
              <a:defRPr baseline="0"/>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bwMode="white"/>
        <p:txBody>
          <a:bodyPr/>
          <a:lstStyle/>
          <a:p>
            <a:fld id="{14F042A8-43C1-4815-A5CF-022104463224}" type="datetimeFigureOut">
              <a:rPr lang="en-US"/>
              <a:t>10/19/2016</a:t>
            </a:fld>
            <a:endParaRPr/>
          </a:p>
        </p:txBody>
      </p:sp>
      <p:sp>
        <p:nvSpPr>
          <p:cNvPr id="5" name="Footer Placeholder 4"/>
          <p:cNvSpPr>
            <a:spLocks noGrp="1"/>
          </p:cNvSpPr>
          <p:nvPr>
            <p:ph type="ftr" sz="quarter" idx="11"/>
          </p:nvPr>
        </p:nvSpPr>
        <p:spPr bwMode="white"/>
        <p:txBody>
          <a:bodyPr/>
          <a:lstStyle/>
          <a:p>
            <a:endParaRPr/>
          </a:p>
        </p:txBody>
      </p:sp>
      <p:sp>
        <p:nvSpPr>
          <p:cNvPr id="6" name="Slide Number Placeholder 5"/>
          <p:cNvSpPr>
            <a:spLocks noGrp="1"/>
          </p:cNvSpPr>
          <p:nvPr>
            <p:ph type="sldNum" sz="quarter" idx="12"/>
          </p:nvPr>
        </p:nvSpPr>
        <p:spPr bwMode="white"/>
        <p:txBody>
          <a:bodyPr/>
          <a:lstStyle/>
          <a:p>
            <a:fld id="{5382E9EE-A870-438B-947A-FF671DFAFC96}" type="slidenum">
              <a:rPr/>
              <a:t>‹#›</a:t>
            </a:fld>
            <a:endParaRPr/>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14F042A8-43C1-4815-A5CF-022104463224}" type="datetimeFigureOut">
              <a:rPr lang="en-US"/>
              <a:t>10/19/2016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hoto">
    <p:spTree>
      <p:nvGrpSpPr>
        <p:cNvPr id="1" name=""/>
        <p:cNvGrpSpPr/>
        <p:nvPr/>
      </p:nvGrpSpPr>
      <p:grpSpPr>
        <a:xfrm>
          <a:off x="0" y="0"/>
          <a:ext cx="0" cy="0"/>
          <a:chOff x="0" y="0"/>
          <a:chExt cx="0" cy="0"/>
        </a:xfrm>
      </p:grpSpPr>
      <p:sp>
        <p:nvSpPr>
          <p:cNvPr id="12" name="Rectangle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2413" y="3505200"/>
            <a:ext cx="9144000" cy="1908446"/>
          </a:xfrm>
        </p:spPr>
        <p:txBody>
          <a:bodyPr>
            <a:noAutofit/>
          </a:bodyPr>
          <a:lstStyle>
            <a:lvl1pPr>
              <a:lnSpc>
                <a:spcPct val="85000"/>
              </a:lnSpc>
              <a:defRPr sz="6600"/>
            </a:lvl1pPr>
          </a:lstStyle>
          <a:p>
            <a:r>
              <a:rPr lang="en-US"/>
              <a:t>Click to edit Master title style</a:t>
            </a:r>
            <a:endParaRPr/>
          </a:p>
        </p:txBody>
      </p:sp>
      <p:sp>
        <p:nvSpPr>
          <p:cNvPr id="3" name="Subtitle 2"/>
          <p:cNvSpPr>
            <a:spLocks noGrp="1"/>
          </p:cNvSpPr>
          <p:nvPr>
            <p:ph type="subTitle" idx="1"/>
          </p:nvPr>
        </p:nvSpPr>
        <p:spPr bwMode="white">
          <a:xfrm>
            <a:off x="1501775" y="5562600"/>
            <a:ext cx="7335837" cy="838200"/>
          </a:xfrm>
        </p:spPr>
        <p:txBody>
          <a:bodyPr/>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17" name="Picture Placeholder 16"/>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a:lstStyle>
            <a:lvl1pPr marL="0" indent="0" algn="ctr">
              <a:buNone/>
              <a:defRPr/>
            </a:lvl1pPr>
          </a:lstStyle>
          <a:p>
            <a:r>
              <a:rPr lang="en-US"/>
              <a:t>Click icon to add picture</a:t>
            </a:r>
            <a:endParaRPr/>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lumMod val="75000"/>
          </a:schemeClr>
        </a:solidFill>
        <a:effectLst/>
      </p:bgPr>
    </p:bg>
    <p:spTree>
      <p:nvGrpSpPr>
        <p:cNvPr id="1" name=""/>
        <p:cNvGrpSpPr/>
        <p:nvPr/>
      </p:nvGrpSpPr>
      <p:grpSpPr>
        <a:xfrm>
          <a:off x="0" y="0"/>
          <a:ext cx="0" cy="0"/>
          <a:chOff x="0" y="0"/>
          <a:chExt cx="0" cy="0"/>
        </a:xfrm>
      </p:grpSpPr>
      <p:sp>
        <p:nvSpPr>
          <p:cNvPr id="10" name="Rectangle 12"/>
          <p:cNvSpPr/>
          <p:nvPr/>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Rectangle 12"/>
          <p:cNvSpPr/>
          <p:nvPr/>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1522413" y="1371600"/>
            <a:ext cx="9144000" cy="2743200"/>
          </a:xfrm>
        </p:spPr>
        <p:txBody>
          <a:bodyPr anchor="b">
            <a:normAutofit/>
          </a:bodyPr>
          <a:lstStyle>
            <a:lvl1pPr algn="l">
              <a:lnSpc>
                <a:spcPct val="85000"/>
              </a:lnSpc>
              <a:defRPr sz="60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4" y="4267201"/>
            <a:ext cx="7315198" cy="1066800"/>
          </a:xfrm>
        </p:spPr>
        <p:txBody>
          <a:bodyPr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F042A8-43C1-4815-A5CF-022104463224}" type="datetimeFigureOut">
              <a:rPr lang="en-US"/>
              <a:t>10/19/2016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14F042A8-43C1-4815-A5CF-022104463224}" type="datetimeFigureOut">
              <a:rPr lang="en-US"/>
              <a:t>10/19/2016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14F042A8-43C1-4815-A5CF-022104463224}" type="datetimeFigureOut">
              <a:rPr lang="en-US"/>
              <a:t>10/19/2016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14F042A8-43C1-4815-A5CF-022104463224}" type="datetimeFigureOut">
              <a:rPr lang="en-US"/>
              <a:t>10/19/2016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5382E9EE-A870-438B-947A-FF671DFAFC96}" type="slidenum">
              <a:rPr/>
              <a:t>‹#›</a:t>
            </a:fld>
            <a:endParaRPr/>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bwMode="white"/>
        <p:txBody>
          <a:bodyPr/>
          <a:lstStyle/>
          <a:p>
            <a:fld id="{14F042A8-43C1-4815-A5CF-022104463224}" type="datetimeFigureOut">
              <a:rPr lang="en-US"/>
              <a:t>10/19/2016</a:t>
            </a:fld>
            <a:endParaRPr/>
          </a:p>
        </p:txBody>
      </p:sp>
      <p:sp>
        <p:nvSpPr>
          <p:cNvPr id="3" name="Footer Placeholder 2"/>
          <p:cNvSpPr>
            <a:spLocks noGrp="1"/>
          </p:cNvSpPr>
          <p:nvPr>
            <p:ph type="ftr" sz="quarter" idx="11"/>
          </p:nvPr>
        </p:nvSpPr>
        <p:spPr bwMode="white"/>
        <p:txBody>
          <a:bodyPr/>
          <a:lstStyle/>
          <a:p>
            <a:endParaRPr/>
          </a:p>
        </p:txBody>
      </p:sp>
      <p:sp>
        <p:nvSpPr>
          <p:cNvPr id="4" name="Slide Number Placeholder 3"/>
          <p:cNvSpPr>
            <a:spLocks noGrp="1"/>
          </p:cNvSpPr>
          <p:nvPr>
            <p:ph type="sldNum" sz="quarter" idx="12"/>
          </p:nvPr>
        </p:nvSpPr>
        <p:spPr bwMode="white"/>
        <p:txBody>
          <a:bodyPr/>
          <a:lstStyle/>
          <a:p>
            <a:fld id="{5382E9EE-A870-438B-947A-FF671DFAFC96}" type="slidenum">
              <a:rPr/>
              <a:t>‹#›</a:t>
            </a:fld>
            <a:endParaRPr/>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3" name="Rectangle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bwMode="black">
          <a:xfrm>
            <a:off x="7923212" y="457200"/>
            <a:ext cx="3781439" cy="3276600"/>
          </a:xfrm>
        </p:spPr>
        <p:txBody>
          <a:bodyPr anchor="b">
            <a:noAutofit/>
          </a:bodyPr>
          <a:lstStyle>
            <a:lvl1pPr algn="l">
              <a:defRPr sz="40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2" y="3962400"/>
            <a:ext cx="3781439" cy="1828800"/>
          </a:xfrm>
        </p:spPr>
        <p:txBody>
          <a:bodyPr>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bwMode="white"/>
        <p:txBody>
          <a:bodyPr/>
          <a:lstStyle/>
          <a:p>
            <a:fld id="{14F042A8-43C1-4815-A5CF-022104463224}" type="datetimeFigureOut">
              <a:rPr lang="en-US"/>
              <a:t>10/19/2016</a:t>
            </a:fld>
            <a:endParaRPr/>
          </a:p>
        </p:txBody>
      </p:sp>
      <p:sp>
        <p:nvSpPr>
          <p:cNvPr id="6" name="Footer Placeholder 5"/>
          <p:cNvSpPr>
            <a:spLocks noGrp="1"/>
          </p:cNvSpPr>
          <p:nvPr>
            <p:ph type="ftr" sz="quarter" idx="11"/>
          </p:nvPr>
        </p:nvSpPr>
        <p:spPr bwMode="white"/>
        <p:txBody>
          <a:bodyPr/>
          <a:lstStyle/>
          <a:p>
            <a:endParaRPr/>
          </a:p>
        </p:txBody>
      </p:sp>
      <p:sp>
        <p:nvSpPr>
          <p:cNvPr id="7" name="Slide Number Placeholder 6"/>
          <p:cNvSpPr>
            <a:spLocks noGrp="1"/>
          </p:cNvSpPr>
          <p:nvPr>
            <p:ph type="sldNum" sz="quarter" idx="12"/>
          </p:nvPr>
        </p:nvSpPr>
        <p:spPr bwMode="white"/>
        <p:txBody>
          <a:bodyPr/>
          <a:lstStyle/>
          <a:p>
            <a:fld id="{5382E9EE-A870-438B-947A-FF671DFAFC96}" type="slidenum">
              <a:rPr/>
              <a:t>‹#›</a:t>
            </a:fld>
            <a:endParaRPr/>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ctangle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000">
                <a:solidFill>
                  <a:schemeClr val="bg1"/>
                </a:solidFill>
              </a:defRPr>
            </a:lvl1pPr>
          </a:lstStyle>
          <a:p>
            <a:fld id="{14F042A8-43C1-4815-A5CF-022104463224}" type="datetimeFigureOut">
              <a:rPr lang="en-US"/>
              <a:pPr/>
              <a:t>10/19/2016</a:t>
            </a:fld>
            <a:endParaRPr/>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000">
                <a:solidFill>
                  <a:schemeClr val="bg1"/>
                </a:solidFill>
              </a:defRPr>
            </a:lvl1pPr>
          </a:lstStyle>
          <a:p>
            <a:endParaRPr/>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000">
                <a:solidFill>
                  <a:schemeClr val="bg1"/>
                </a:solidFill>
              </a:defRPr>
            </a:lvl1pPr>
          </a:lstStyle>
          <a:p>
            <a:fld id="{5382E9EE-A870-438B-947A-FF671DFAFC96}" type="slidenum">
              <a:rPr/>
              <a:pPr/>
              <a:t>‹#›</a:t>
            </a:fld>
            <a:endParaRPr/>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Open-End Air Columns</a:t>
            </a:r>
          </a:p>
        </p:txBody>
      </p:sp>
      <p:sp>
        <p:nvSpPr>
          <p:cNvPr id="3" name="Subtitle 2"/>
          <p:cNvSpPr>
            <a:spLocks noGrp="1"/>
          </p:cNvSpPr>
          <p:nvPr>
            <p:ph type="subTitle" idx="1"/>
          </p:nvPr>
        </p:nvSpPr>
        <p:spPr/>
        <p:txBody>
          <a:bodyPr/>
          <a:lstStyle/>
          <a:p>
            <a:r>
              <a:rPr lang="en-US" dirty="0"/>
              <a:t>Standing Waves</a:t>
            </a:r>
          </a:p>
        </p:txBody>
      </p:sp>
      <p:pic>
        <p:nvPicPr>
          <p:cNvPr id="10" name="Picture Placeholder 9" descr="Piano keys" title="Sample Picture"/>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49426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557109"/>
              </p:ext>
            </p:extLst>
          </p:nvPr>
        </p:nvGraphicFramePr>
        <p:xfrm>
          <a:off x="1522413" y="914398"/>
          <a:ext cx="9144000" cy="5181602"/>
        </p:xfrm>
        <a:graphic>
          <a:graphicData uri="http://schemas.openxmlformats.org/drawingml/2006/table">
            <a:tbl>
              <a:tblPr/>
              <a:tblGrid>
                <a:gridCol w="1828800">
                  <a:extLst>
                    <a:ext uri="{9D8B030D-6E8A-4147-A177-3AD203B41FA5}">
                      <a16:colId xmlns:a16="http://schemas.microsoft.com/office/drawing/2014/main" val="848389295"/>
                    </a:ext>
                  </a:extLst>
                </a:gridCol>
                <a:gridCol w="1828800">
                  <a:extLst>
                    <a:ext uri="{9D8B030D-6E8A-4147-A177-3AD203B41FA5}">
                      <a16:colId xmlns:a16="http://schemas.microsoft.com/office/drawing/2014/main" val="3510014100"/>
                    </a:ext>
                  </a:extLst>
                </a:gridCol>
                <a:gridCol w="1828800">
                  <a:extLst>
                    <a:ext uri="{9D8B030D-6E8A-4147-A177-3AD203B41FA5}">
                      <a16:colId xmlns:a16="http://schemas.microsoft.com/office/drawing/2014/main" val="2092669204"/>
                    </a:ext>
                  </a:extLst>
                </a:gridCol>
                <a:gridCol w="1828800">
                  <a:extLst>
                    <a:ext uri="{9D8B030D-6E8A-4147-A177-3AD203B41FA5}">
                      <a16:colId xmlns:a16="http://schemas.microsoft.com/office/drawing/2014/main" val="1371800213"/>
                    </a:ext>
                  </a:extLst>
                </a:gridCol>
                <a:gridCol w="1828800">
                  <a:extLst>
                    <a:ext uri="{9D8B030D-6E8A-4147-A177-3AD203B41FA5}">
                      <a16:colId xmlns:a16="http://schemas.microsoft.com/office/drawing/2014/main" val="3022266911"/>
                    </a:ext>
                  </a:extLst>
                </a:gridCol>
              </a:tblGrid>
              <a:tr h="1151467">
                <a:tc>
                  <a:txBody>
                    <a:bodyPr/>
                    <a:lstStyle/>
                    <a:p>
                      <a:r>
                        <a:rPr lang="en-US" sz="2000" b="1" dirty="0"/>
                        <a:t>Harm.#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 of Waves in</a:t>
                      </a:r>
                      <a:br>
                        <a:rPr lang="en-US" sz="2000" b="1" dirty="0"/>
                      </a:br>
                      <a:r>
                        <a:rPr lang="en-US" sz="2000" b="1" dirty="0"/>
                        <a:t>Air </a:t>
                      </a:r>
                      <a:r>
                        <a:rPr lang="en-US" sz="2000" b="1" dirty="0">
                          <a:solidFill>
                            <a:schemeClr val="tx1"/>
                          </a:solidFill>
                          <a:effectLst/>
                        </a:rPr>
                        <a:t>Column</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 of</a:t>
                      </a:r>
                      <a:br>
                        <a:rPr lang="en-US" sz="2000" b="1" dirty="0"/>
                      </a:br>
                      <a:r>
                        <a:rPr lang="en-US" sz="2000" b="1" dirty="0">
                          <a:solidFill>
                            <a:schemeClr val="tx1"/>
                          </a:solidFill>
                          <a:effectLst/>
                        </a:rPr>
                        <a:t>Nodes</a:t>
                      </a:r>
                      <a:endParaRPr lang="en-US" sz="20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 of Antinodes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Length-WavelengthRelationship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0804929"/>
                  </a:ext>
                </a:extLst>
              </a:tr>
              <a:tr h="806027">
                <a:tc>
                  <a:txBody>
                    <a:bodyPr/>
                    <a:lstStyle/>
                    <a:p>
                      <a:r>
                        <a:rPr lang="en-US" sz="2000" b="1"/>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Wavelength = (2/1)*L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045787"/>
                  </a:ext>
                </a:extLst>
              </a:tr>
              <a:tr h="806027">
                <a:tc>
                  <a:txBody>
                    <a:bodyPr/>
                    <a:lstStyle/>
                    <a:p>
                      <a:r>
                        <a:rPr lang="en-US" sz="2000" b="1"/>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1 or 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Wavelength = (2/2)*L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6455531"/>
                  </a:ext>
                </a:extLst>
              </a:tr>
              <a:tr h="806027">
                <a:tc>
                  <a:txBody>
                    <a:bodyPr/>
                    <a:lstStyle/>
                    <a:p>
                      <a:r>
                        <a:rPr lang="en-US" sz="2000" b="1"/>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Wavelength = (2/3)*L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0053622"/>
                  </a:ext>
                </a:extLst>
              </a:tr>
              <a:tr h="806027">
                <a:tc>
                  <a:txBody>
                    <a:bodyPr/>
                    <a:lstStyle/>
                    <a:p>
                      <a:r>
                        <a:rPr lang="en-US" sz="2000" b="1"/>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2 or 4/2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Wavelength = (2/4)*L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0886766"/>
                  </a:ext>
                </a:extLst>
              </a:tr>
              <a:tr h="806027">
                <a:tc>
                  <a:txBody>
                    <a:bodyPr/>
                    <a:lstStyle/>
                    <a:p>
                      <a:r>
                        <a:rPr lang="en-US" sz="2000" b="1"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b="1" dirty="0"/>
                        <a:t>Wavelength = (2/5)*L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72949"/>
                  </a:ext>
                </a:extLst>
              </a:tr>
            </a:tbl>
          </a:graphicData>
        </a:graphic>
      </p:graphicFrame>
      <p:sp>
        <p:nvSpPr>
          <p:cNvPr id="3" name="Rectangle 1"/>
          <p:cNvSpPr>
            <a:spLocks noChangeArrowheads="1"/>
          </p:cNvSpPr>
          <p:nvPr/>
        </p:nvSpPr>
        <p:spPr bwMode="auto">
          <a:xfrm>
            <a:off x="1522413" y="198120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0" b="0" i="1" u="none" strike="noStrike" cap="none" normalizeH="0" baseline="0">
                <a:ln>
                  <a:noFill/>
                </a:ln>
                <a:solidFill>
                  <a:srgbClr val="000000"/>
                </a:solidFill>
                <a:effectLst/>
                <a:latin typeface="Georgia" panose="020405020504050203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985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89012" y="609600"/>
            <a:ext cx="7770813" cy="1815882"/>
          </a:xfrm>
          <a:prstGeom prst="rect">
            <a:avLst/>
          </a:prstGeom>
        </p:spPr>
        <p:txBody>
          <a:bodyPr wrap="square">
            <a:spAutoFit/>
          </a:bodyPr>
          <a:lstStyle/>
          <a:p>
            <a:r>
              <a:rPr lang="en-US" sz="2800" b="1" dirty="0"/>
              <a:t>Determine the length of an open-end air column required to produce a fundamental frequency (1st harmonic) of 480 Hz. The speed of waves in air is known to be 340 m/s.</a:t>
            </a:r>
          </a:p>
        </p:txBody>
      </p:sp>
      <p:sp>
        <p:nvSpPr>
          <p:cNvPr id="6" name="Rectangle 5"/>
          <p:cNvSpPr/>
          <p:nvPr/>
        </p:nvSpPr>
        <p:spPr>
          <a:xfrm>
            <a:off x="1079159" y="2430925"/>
            <a:ext cx="6092825" cy="1846659"/>
          </a:xfrm>
          <a:prstGeom prst="rect">
            <a:avLst/>
          </a:prstGeom>
        </p:spPr>
        <p:txBody>
          <a:bodyPr>
            <a:spAutoFit/>
          </a:bodyPr>
          <a:lstStyle/>
          <a:p>
            <a:r>
              <a:rPr lang="en-US" sz="2400" b="1" dirty="0"/>
              <a:t>speed = frequency • </a:t>
            </a:r>
            <a:r>
              <a:rPr lang="en-US" sz="2400" b="1"/>
              <a:t>wavelength = </a:t>
            </a:r>
            <a:r>
              <a:rPr lang="en-US" sz="2400" b="1" dirty="0"/>
              <a:t>speed / frequency</a:t>
            </a:r>
          </a:p>
          <a:p>
            <a:r>
              <a:rPr lang="en-US" sz="2400" b="1" dirty="0"/>
              <a:t>wavelength = (340 m/s) / (480 Hz)</a:t>
            </a:r>
          </a:p>
          <a:p>
            <a:r>
              <a:rPr lang="en-US" sz="2400" b="1" dirty="0">
                <a:solidFill>
                  <a:srgbClr val="FF0000"/>
                </a:solidFill>
              </a:rPr>
              <a:t>wavelength = 0.708 m</a:t>
            </a:r>
            <a:br>
              <a:rPr lang="en-US" dirty="0"/>
            </a:br>
            <a:r>
              <a:rPr lang="en-US" dirty="0"/>
              <a:t> </a:t>
            </a:r>
            <a:endParaRPr lang="en-US" dirty="0">
              <a:effectLst/>
            </a:endParaRPr>
          </a:p>
        </p:txBody>
      </p:sp>
      <p:sp>
        <p:nvSpPr>
          <p:cNvPr id="7" name="Rectangle 6"/>
          <p:cNvSpPr/>
          <p:nvPr/>
        </p:nvSpPr>
        <p:spPr>
          <a:xfrm>
            <a:off x="1099342" y="4283027"/>
            <a:ext cx="6092825" cy="830997"/>
          </a:xfrm>
          <a:prstGeom prst="rect">
            <a:avLst/>
          </a:prstGeom>
        </p:spPr>
        <p:txBody>
          <a:bodyPr>
            <a:spAutoFit/>
          </a:bodyPr>
          <a:lstStyle/>
          <a:p>
            <a:r>
              <a:rPr lang="en-US" sz="2400" b="1" dirty="0"/>
              <a:t>Length = (1/2) • Wavelength</a:t>
            </a:r>
          </a:p>
          <a:p>
            <a:r>
              <a:rPr lang="en-US" sz="2400" b="1" dirty="0">
                <a:solidFill>
                  <a:srgbClr val="FF0000"/>
                </a:solidFill>
              </a:rPr>
              <a:t>Length = 0.354 m</a:t>
            </a:r>
            <a:endParaRPr lang="en-US" sz="2400" b="1" dirty="0">
              <a:solidFill>
                <a:srgbClr val="FF0000"/>
              </a:solidFill>
              <a:effectLst/>
            </a:endParaRPr>
          </a:p>
        </p:txBody>
      </p:sp>
    </p:spTree>
    <p:extLst>
      <p:ext uri="{BB962C8B-B14F-4D97-AF65-F5344CB8AC3E}">
        <p14:creationId xmlns:p14="http://schemas.microsoft.com/office/powerpoint/2010/main" val="2062094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Content Placeholder 3"/>
          <p:cNvSpPr>
            <a:spLocks noGrp="1"/>
          </p:cNvSpPr>
          <p:nvPr>
            <p:ph idx="1"/>
          </p:nvPr>
        </p:nvSpPr>
        <p:spPr/>
        <p:txBody>
          <a:bodyPr>
            <a:normAutofit/>
          </a:bodyPr>
          <a:lstStyle/>
          <a:p>
            <a:r>
              <a:rPr lang="en-US" sz="2800" dirty="0"/>
              <a:t>Stan </a:t>
            </a:r>
            <a:r>
              <a:rPr lang="en-US" sz="2800" dirty="0" err="1"/>
              <a:t>Dinghwaives</a:t>
            </a:r>
            <a:r>
              <a:rPr lang="en-US" sz="2800" dirty="0"/>
              <a:t> is playing his open-end pipe. The frequency of the second harmonic is 880 Hz (a pitch of A5). The speed of sound through the pipe is 350 m/sec. Find the frequency of the first harmonic and the length of the pipe.</a:t>
            </a:r>
          </a:p>
          <a:p>
            <a:r>
              <a:rPr lang="en-US" sz="2800" dirty="0"/>
              <a:t>We know that the frequency will be half of the second harmonic. F=440Hz.</a:t>
            </a:r>
          </a:p>
          <a:p>
            <a:r>
              <a:rPr lang="el-GR" sz="2800" dirty="0"/>
              <a:t>Λ</a:t>
            </a:r>
            <a:r>
              <a:rPr lang="en-US" sz="2800" dirty="0"/>
              <a:t>=v/f=(350m/s)/(440Hz) = 0.795 m</a:t>
            </a:r>
          </a:p>
          <a:p>
            <a:r>
              <a:rPr lang="en-US" sz="2800" dirty="0"/>
              <a:t>L = 0.5 * </a:t>
            </a:r>
            <a:r>
              <a:rPr lang="el-GR" sz="2800" dirty="0">
                <a:latin typeface="Franklin Gothic Book" panose="020B0503020102020204" pitchFamily="34" charset="0"/>
              </a:rPr>
              <a:t>λ</a:t>
            </a:r>
            <a:r>
              <a:rPr lang="en-US" sz="2800" dirty="0">
                <a:latin typeface="Franklin Gothic Book" panose="020B0503020102020204" pitchFamily="34" charset="0"/>
              </a:rPr>
              <a:t> = 0.396 m</a:t>
            </a:r>
            <a:endParaRPr lang="en-US" sz="2800" dirty="0"/>
          </a:p>
        </p:txBody>
      </p:sp>
    </p:spTree>
    <p:extLst>
      <p:ext uri="{BB962C8B-B14F-4D97-AF65-F5344CB8AC3E}">
        <p14:creationId xmlns:p14="http://schemas.microsoft.com/office/powerpoint/2010/main" val="414035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Review of Fundamental Frequency and Harmonics</a:t>
            </a:r>
          </a:p>
        </p:txBody>
      </p:sp>
      <p:sp>
        <p:nvSpPr>
          <p:cNvPr id="14" name="Content Placeholder 13"/>
          <p:cNvSpPr>
            <a:spLocks noGrp="1"/>
          </p:cNvSpPr>
          <p:nvPr>
            <p:ph idx="1"/>
          </p:nvPr>
        </p:nvSpPr>
        <p:spPr/>
        <p:txBody>
          <a:bodyPr/>
          <a:lstStyle/>
          <a:p>
            <a:r>
              <a:rPr lang="en-US" dirty="0"/>
              <a:t>A standing wave is the result of the interference of two waves!</a:t>
            </a:r>
          </a:p>
          <a:p>
            <a:r>
              <a:rPr lang="en-US" dirty="0"/>
              <a:t>1</a:t>
            </a:r>
            <a:r>
              <a:rPr lang="en-US" baseline="30000" dirty="0"/>
              <a:t>st</a:t>
            </a:r>
            <a:r>
              <a:rPr lang="en-US" dirty="0"/>
              <a:t> Harmonic or Fundamental Frequency:</a:t>
            </a:r>
          </a:p>
          <a:p>
            <a:endParaRPr lang="en-US" dirty="0"/>
          </a:p>
          <a:p>
            <a:endParaRPr lang="en-US" dirty="0"/>
          </a:p>
          <a:p>
            <a:endParaRPr lang="en-US" dirty="0"/>
          </a:p>
          <a:p>
            <a:endParaRPr lang="en-US" dirty="0"/>
          </a:p>
          <a:p>
            <a:endParaRPr lang="en-US" dirty="0"/>
          </a:p>
          <a:p>
            <a:r>
              <a:rPr lang="en-US" dirty="0"/>
              <a:t>Wavelength = 2L</a:t>
            </a:r>
          </a:p>
          <a:p>
            <a:pPr lvl="1"/>
            <a:endParaRPr lang="en-US" dirty="0"/>
          </a:p>
        </p:txBody>
      </p:sp>
      <p:pic>
        <p:nvPicPr>
          <p:cNvPr id="2" name="Picture 1"/>
          <p:cNvPicPr>
            <a:picLocks noChangeAspect="1"/>
          </p:cNvPicPr>
          <p:nvPr/>
        </p:nvPicPr>
        <p:blipFill rotWithShape="1">
          <a:blip r:embed="rId2"/>
          <a:srcRect b="59596"/>
          <a:stretch/>
        </p:blipFill>
        <p:spPr>
          <a:xfrm>
            <a:off x="2742885" y="3124200"/>
            <a:ext cx="6703057" cy="2209799"/>
          </a:xfrm>
          <a:prstGeom prst="rect">
            <a:avLst/>
          </a:prstGeom>
        </p:spPr>
      </p:pic>
    </p:spTree>
    <p:extLst>
      <p:ext uri="{BB962C8B-B14F-4D97-AF65-F5344CB8AC3E}">
        <p14:creationId xmlns:p14="http://schemas.microsoft.com/office/powerpoint/2010/main" val="587262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Continued</a:t>
            </a:r>
          </a:p>
        </p:txBody>
      </p:sp>
      <p:sp>
        <p:nvSpPr>
          <p:cNvPr id="3" name="Content Placeholder 2"/>
          <p:cNvSpPr>
            <a:spLocks noGrp="1"/>
          </p:cNvSpPr>
          <p:nvPr>
            <p:ph idx="1"/>
          </p:nvPr>
        </p:nvSpPr>
        <p:spPr/>
        <p:txBody>
          <a:bodyPr/>
          <a:lstStyle/>
          <a:p>
            <a:r>
              <a:rPr lang="en-US" dirty="0"/>
              <a:t>2</a:t>
            </a:r>
            <a:r>
              <a:rPr lang="en-US" baseline="30000" dirty="0"/>
              <a:t>nd</a:t>
            </a:r>
            <a:r>
              <a:rPr lang="en-US" dirty="0"/>
              <a:t> Harmonic</a:t>
            </a:r>
          </a:p>
          <a:p>
            <a:endParaRPr lang="en-US" dirty="0"/>
          </a:p>
          <a:p>
            <a:endParaRPr lang="en-US" dirty="0"/>
          </a:p>
          <a:p>
            <a:endParaRPr lang="en-US" dirty="0"/>
          </a:p>
          <a:p>
            <a:endParaRPr lang="en-US" dirty="0"/>
          </a:p>
          <a:p>
            <a:endParaRPr lang="en-US" dirty="0"/>
          </a:p>
          <a:p>
            <a:r>
              <a:rPr lang="en-US" dirty="0"/>
              <a:t>Wavelength= L</a:t>
            </a:r>
          </a:p>
        </p:txBody>
      </p:sp>
      <p:pic>
        <p:nvPicPr>
          <p:cNvPr id="4" name="Picture 3"/>
          <p:cNvPicPr>
            <a:picLocks noChangeAspect="1"/>
          </p:cNvPicPr>
          <p:nvPr/>
        </p:nvPicPr>
        <p:blipFill rotWithShape="1">
          <a:blip r:embed="rId2"/>
          <a:srcRect t="33839" b="31145"/>
          <a:stretch/>
        </p:blipFill>
        <p:spPr>
          <a:xfrm>
            <a:off x="3198812" y="2514600"/>
            <a:ext cx="5778500" cy="1905000"/>
          </a:xfrm>
          <a:prstGeom prst="rect">
            <a:avLst/>
          </a:prstGeom>
        </p:spPr>
      </p:pic>
    </p:spTree>
    <p:extLst>
      <p:ext uri="{BB962C8B-B14F-4D97-AF65-F5344CB8AC3E}">
        <p14:creationId xmlns:p14="http://schemas.microsoft.com/office/powerpoint/2010/main" val="313906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Harmonics Continued</a:t>
            </a:r>
          </a:p>
        </p:txBody>
      </p:sp>
      <p:sp>
        <p:nvSpPr>
          <p:cNvPr id="3" name="Content Placeholder 2"/>
          <p:cNvSpPr>
            <a:spLocks noGrp="1"/>
          </p:cNvSpPr>
          <p:nvPr>
            <p:ph idx="1"/>
          </p:nvPr>
        </p:nvSpPr>
        <p:spPr/>
        <p:txBody>
          <a:bodyPr>
            <a:normAutofit fontScale="62500" lnSpcReduction="20000"/>
          </a:bodyPr>
          <a:lstStyle/>
          <a:p>
            <a:r>
              <a:rPr lang="en-US" sz="3200" b="1" dirty="0"/>
              <a:t>3</a:t>
            </a:r>
            <a:r>
              <a:rPr lang="en-US" sz="3200" b="1" baseline="30000" dirty="0"/>
              <a:t>rd</a:t>
            </a:r>
            <a:r>
              <a:rPr lang="en-US" sz="3200" b="1" dirty="0"/>
              <a:t> Harmonic</a:t>
            </a:r>
            <a:endParaRPr lang="en-US" sz="5100" b="1" dirty="0"/>
          </a:p>
          <a:p>
            <a:endParaRPr lang="en-US" sz="2800" b="1" dirty="0"/>
          </a:p>
          <a:p>
            <a:endParaRPr lang="en-US" sz="2800" b="1" dirty="0"/>
          </a:p>
          <a:p>
            <a:endParaRPr lang="en-US" sz="2800" b="1" dirty="0"/>
          </a:p>
          <a:p>
            <a:endParaRPr lang="en-US" sz="2800" b="1" dirty="0"/>
          </a:p>
          <a:p>
            <a:endParaRPr lang="en-US" sz="2800" b="1" dirty="0"/>
          </a:p>
          <a:p>
            <a:endParaRPr lang="en-US" sz="2800" b="1" dirty="0"/>
          </a:p>
          <a:p>
            <a:r>
              <a:rPr lang="en-US" sz="2800" b="1" dirty="0"/>
              <a:t>* L = 3/2</a:t>
            </a:r>
            <a:r>
              <a:rPr lang="el-GR" sz="2800" b="1" dirty="0"/>
              <a:t>λ</a:t>
            </a:r>
            <a:endParaRPr lang="en-US" sz="2800" b="1" dirty="0"/>
          </a:p>
          <a:p>
            <a:r>
              <a:rPr lang="el-GR" sz="2800" b="1" dirty="0"/>
              <a:t>λ</a:t>
            </a:r>
            <a:r>
              <a:rPr lang="en-US" sz="2800" b="1" dirty="0"/>
              <a:t>=2/3 L</a:t>
            </a:r>
          </a:p>
          <a:p>
            <a:r>
              <a:rPr lang="en-US" sz="2800" b="1" dirty="0"/>
              <a:t>Where L is the string length</a:t>
            </a:r>
          </a:p>
        </p:txBody>
      </p:sp>
      <p:pic>
        <p:nvPicPr>
          <p:cNvPr id="5" name="Picture 4"/>
          <p:cNvPicPr>
            <a:picLocks noChangeAspect="1"/>
          </p:cNvPicPr>
          <p:nvPr/>
        </p:nvPicPr>
        <p:blipFill rotWithShape="1">
          <a:blip r:embed="rId2"/>
          <a:srcRect t="59261" b="16496"/>
          <a:stretch/>
        </p:blipFill>
        <p:spPr>
          <a:xfrm>
            <a:off x="608012" y="2590800"/>
            <a:ext cx="11047413" cy="2185202"/>
          </a:xfrm>
          <a:prstGeom prst="rect">
            <a:avLst/>
          </a:prstGeom>
        </p:spPr>
      </p:pic>
    </p:spTree>
    <p:extLst>
      <p:ext uri="{BB962C8B-B14F-4D97-AF65-F5344CB8AC3E}">
        <p14:creationId xmlns:p14="http://schemas.microsoft.com/office/powerpoint/2010/main" val="360334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 OF HARMONICS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28266403"/>
              </p:ext>
            </p:extLst>
          </p:nvPr>
        </p:nvGraphicFramePr>
        <p:xfrm>
          <a:off x="1522413" y="1981200"/>
          <a:ext cx="9144000" cy="4114800"/>
        </p:xfrm>
        <a:graphic>
          <a:graphicData uri="http://schemas.openxmlformats.org/drawingml/2006/table">
            <a:tbl>
              <a:tblPr/>
              <a:tblGrid>
                <a:gridCol w="1828800">
                  <a:extLst>
                    <a:ext uri="{9D8B030D-6E8A-4147-A177-3AD203B41FA5}">
                      <a16:colId xmlns:a16="http://schemas.microsoft.com/office/drawing/2014/main" val="1188586614"/>
                    </a:ext>
                  </a:extLst>
                </a:gridCol>
                <a:gridCol w="1828800">
                  <a:extLst>
                    <a:ext uri="{9D8B030D-6E8A-4147-A177-3AD203B41FA5}">
                      <a16:colId xmlns:a16="http://schemas.microsoft.com/office/drawing/2014/main" val="610660209"/>
                    </a:ext>
                  </a:extLst>
                </a:gridCol>
                <a:gridCol w="1828800">
                  <a:extLst>
                    <a:ext uri="{9D8B030D-6E8A-4147-A177-3AD203B41FA5}">
                      <a16:colId xmlns:a16="http://schemas.microsoft.com/office/drawing/2014/main" val="2937504598"/>
                    </a:ext>
                  </a:extLst>
                </a:gridCol>
                <a:gridCol w="1828800">
                  <a:extLst>
                    <a:ext uri="{9D8B030D-6E8A-4147-A177-3AD203B41FA5}">
                      <a16:colId xmlns:a16="http://schemas.microsoft.com/office/drawing/2014/main" val="3547558047"/>
                    </a:ext>
                  </a:extLst>
                </a:gridCol>
                <a:gridCol w="1828800">
                  <a:extLst>
                    <a:ext uri="{9D8B030D-6E8A-4147-A177-3AD203B41FA5}">
                      <a16:colId xmlns:a16="http://schemas.microsoft.com/office/drawing/2014/main" val="2296774550"/>
                    </a:ext>
                  </a:extLst>
                </a:gridCol>
              </a:tblGrid>
              <a:tr h="0">
                <a:tc>
                  <a:txBody>
                    <a:bodyPr/>
                    <a:lstStyle/>
                    <a:p>
                      <a:r>
                        <a:rPr lang="en-US" b="1"/>
                        <a:t>Harmonic#</a:t>
                      </a:r>
                      <a:endParaRPr lang="en-US"/>
                    </a:p>
                  </a:txBody>
                  <a:tcPr anchor="ctr">
                    <a:lnL>
                      <a:noFill/>
                    </a:lnL>
                    <a:lnR>
                      <a:noFill/>
                    </a:lnR>
                    <a:lnT>
                      <a:noFill/>
                    </a:lnT>
                    <a:lnB>
                      <a:noFill/>
                    </a:lnB>
                  </a:tcPr>
                </a:tc>
                <a:tc>
                  <a:txBody>
                    <a:bodyPr/>
                    <a:lstStyle/>
                    <a:p>
                      <a:r>
                        <a:rPr lang="en-US" b="1"/>
                        <a:t># ofWavesin String</a:t>
                      </a:r>
                      <a:endParaRPr lang="en-US"/>
                    </a:p>
                  </a:txBody>
                  <a:tcPr anchor="ctr">
                    <a:lnL>
                      <a:noFill/>
                    </a:lnL>
                    <a:lnR>
                      <a:noFill/>
                    </a:lnR>
                    <a:lnT>
                      <a:noFill/>
                    </a:lnT>
                    <a:lnB>
                      <a:noFill/>
                    </a:lnB>
                  </a:tcPr>
                </a:tc>
                <a:tc>
                  <a:txBody>
                    <a:bodyPr/>
                    <a:lstStyle/>
                    <a:p>
                      <a:r>
                        <a:rPr lang="en-US" b="1"/>
                        <a:t># ofNodes</a:t>
                      </a:r>
                      <a:endParaRPr lang="en-US"/>
                    </a:p>
                  </a:txBody>
                  <a:tcPr anchor="ctr">
                    <a:lnL>
                      <a:noFill/>
                    </a:lnL>
                    <a:lnR>
                      <a:noFill/>
                    </a:lnR>
                    <a:lnT>
                      <a:noFill/>
                    </a:lnT>
                    <a:lnB>
                      <a:noFill/>
                    </a:lnB>
                  </a:tcPr>
                </a:tc>
                <a:tc>
                  <a:txBody>
                    <a:bodyPr/>
                    <a:lstStyle/>
                    <a:p>
                      <a:r>
                        <a:rPr lang="en-US" b="1"/>
                        <a:t># ofAnti-nodes</a:t>
                      </a:r>
                      <a:endParaRPr lang="en-US"/>
                    </a:p>
                  </a:txBody>
                  <a:tcPr anchor="ctr">
                    <a:lnL>
                      <a:noFill/>
                    </a:lnL>
                    <a:lnR>
                      <a:noFill/>
                    </a:lnR>
                    <a:lnT>
                      <a:noFill/>
                    </a:lnT>
                    <a:lnB>
                      <a:noFill/>
                    </a:lnB>
                  </a:tcPr>
                </a:tc>
                <a:tc>
                  <a:txBody>
                    <a:bodyPr/>
                    <a:lstStyle/>
                    <a:p>
                      <a:r>
                        <a:rPr lang="en-US" b="1"/>
                        <a:t>Length-WavelengthRelationship</a:t>
                      </a:r>
                      <a:endParaRPr lang="en-US"/>
                    </a:p>
                  </a:txBody>
                  <a:tcPr anchor="ctr">
                    <a:lnL>
                      <a:noFill/>
                    </a:lnL>
                    <a:lnR>
                      <a:noFill/>
                    </a:lnR>
                    <a:lnT>
                      <a:noFill/>
                    </a:lnT>
                    <a:lnB>
                      <a:noFill/>
                    </a:lnB>
                  </a:tcPr>
                </a:tc>
                <a:extLst>
                  <a:ext uri="{0D108BD9-81ED-4DB2-BD59-A6C34878D82A}">
                    <a16:rowId xmlns:a16="http://schemas.microsoft.com/office/drawing/2014/main" val="788182413"/>
                  </a:ext>
                </a:extLst>
              </a:tr>
              <a:tr h="0">
                <a:tc>
                  <a:txBody>
                    <a:bodyPr/>
                    <a:lstStyle/>
                    <a:p>
                      <a:r>
                        <a:rPr lang="en-US"/>
                        <a:t>1</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Wavelength = (2/1)*L</a:t>
                      </a:r>
                    </a:p>
                  </a:txBody>
                  <a:tcPr anchor="ctr">
                    <a:lnL>
                      <a:noFill/>
                    </a:lnL>
                    <a:lnR>
                      <a:noFill/>
                    </a:lnR>
                    <a:lnT>
                      <a:noFill/>
                    </a:lnT>
                    <a:lnB>
                      <a:noFill/>
                    </a:lnB>
                  </a:tcPr>
                </a:tc>
                <a:extLst>
                  <a:ext uri="{0D108BD9-81ED-4DB2-BD59-A6C34878D82A}">
                    <a16:rowId xmlns:a16="http://schemas.microsoft.com/office/drawing/2014/main" val="2651166045"/>
                  </a:ext>
                </a:extLst>
              </a:tr>
              <a:tr h="0">
                <a:tc>
                  <a:txBody>
                    <a:bodyPr/>
                    <a:lstStyle/>
                    <a:p>
                      <a:r>
                        <a:rPr lang="en-US"/>
                        <a:t>2</a:t>
                      </a:r>
                    </a:p>
                  </a:txBody>
                  <a:tcPr anchor="ctr">
                    <a:lnL>
                      <a:noFill/>
                    </a:lnL>
                    <a:lnR>
                      <a:noFill/>
                    </a:lnR>
                    <a:lnT>
                      <a:noFill/>
                    </a:lnT>
                    <a:lnB>
                      <a:noFill/>
                    </a:lnB>
                  </a:tcPr>
                </a:tc>
                <a:tc>
                  <a:txBody>
                    <a:bodyPr/>
                    <a:lstStyle/>
                    <a:p>
                      <a:r>
                        <a:rPr lang="en-US"/>
                        <a:t>1 or 2/2</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Wavelength = (2/2)*L</a:t>
                      </a:r>
                    </a:p>
                  </a:txBody>
                  <a:tcPr anchor="ctr">
                    <a:lnL>
                      <a:noFill/>
                    </a:lnL>
                    <a:lnR>
                      <a:noFill/>
                    </a:lnR>
                    <a:lnT>
                      <a:noFill/>
                    </a:lnT>
                    <a:lnB>
                      <a:noFill/>
                    </a:lnB>
                  </a:tcPr>
                </a:tc>
                <a:extLst>
                  <a:ext uri="{0D108BD9-81ED-4DB2-BD59-A6C34878D82A}">
                    <a16:rowId xmlns:a16="http://schemas.microsoft.com/office/drawing/2014/main" val="2928466414"/>
                  </a:ext>
                </a:extLst>
              </a:tr>
              <a:tr h="0">
                <a:tc>
                  <a:txBody>
                    <a:bodyPr/>
                    <a:lstStyle/>
                    <a:p>
                      <a:r>
                        <a:rPr lang="en-US"/>
                        <a:t>3</a:t>
                      </a:r>
                    </a:p>
                  </a:txBody>
                  <a:tcPr anchor="ctr">
                    <a:lnL>
                      <a:noFill/>
                    </a:lnL>
                    <a:lnR>
                      <a:noFill/>
                    </a:lnR>
                    <a:lnT>
                      <a:noFill/>
                    </a:lnT>
                    <a:lnB>
                      <a:noFill/>
                    </a:lnB>
                  </a:tcPr>
                </a:tc>
                <a:tc>
                  <a:txBody>
                    <a:bodyPr/>
                    <a:lstStyle/>
                    <a:p>
                      <a:r>
                        <a:rPr lang="en-US"/>
                        <a:t>3/2</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Wavelength = (2/3)*L</a:t>
                      </a:r>
                    </a:p>
                  </a:txBody>
                  <a:tcPr anchor="ctr">
                    <a:lnL>
                      <a:noFill/>
                    </a:lnL>
                    <a:lnR>
                      <a:noFill/>
                    </a:lnR>
                    <a:lnT>
                      <a:noFill/>
                    </a:lnT>
                    <a:lnB>
                      <a:noFill/>
                    </a:lnB>
                  </a:tcPr>
                </a:tc>
                <a:extLst>
                  <a:ext uri="{0D108BD9-81ED-4DB2-BD59-A6C34878D82A}">
                    <a16:rowId xmlns:a16="http://schemas.microsoft.com/office/drawing/2014/main" val="2745969651"/>
                  </a:ext>
                </a:extLst>
              </a:tr>
              <a:tr h="0">
                <a:tc>
                  <a:txBody>
                    <a:bodyPr/>
                    <a:lstStyle/>
                    <a:p>
                      <a:r>
                        <a:rPr lang="en-US"/>
                        <a:t>4</a:t>
                      </a:r>
                    </a:p>
                  </a:txBody>
                  <a:tcPr anchor="ctr">
                    <a:lnL>
                      <a:noFill/>
                    </a:lnL>
                    <a:lnR>
                      <a:noFill/>
                    </a:lnR>
                    <a:lnT>
                      <a:noFill/>
                    </a:lnT>
                    <a:lnB>
                      <a:noFill/>
                    </a:lnB>
                  </a:tcPr>
                </a:tc>
                <a:tc>
                  <a:txBody>
                    <a:bodyPr/>
                    <a:lstStyle/>
                    <a:p>
                      <a:r>
                        <a:rPr lang="en-US"/>
                        <a:t>2 or 4/2</a:t>
                      </a:r>
                    </a:p>
                  </a:txBody>
                  <a:tcPr anchor="ctr">
                    <a:lnL>
                      <a:noFill/>
                    </a:lnL>
                    <a:lnR>
                      <a:noFill/>
                    </a:lnR>
                    <a:lnT>
                      <a:noFill/>
                    </a:lnT>
                    <a:lnB>
                      <a:noFill/>
                    </a:lnB>
                  </a:tcPr>
                </a:tc>
                <a:tc>
                  <a:txBody>
                    <a:bodyPr/>
                    <a:lstStyle/>
                    <a:p>
                      <a:r>
                        <a:rPr lang="en-US"/>
                        <a:t>5</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Wavelength = (2/4)*L</a:t>
                      </a:r>
                    </a:p>
                  </a:txBody>
                  <a:tcPr anchor="ctr">
                    <a:lnL>
                      <a:noFill/>
                    </a:lnL>
                    <a:lnR>
                      <a:noFill/>
                    </a:lnR>
                    <a:lnT>
                      <a:noFill/>
                    </a:lnT>
                    <a:lnB>
                      <a:noFill/>
                    </a:lnB>
                  </a:tcPr>
                </a:tc>
                <a:extLst>
                  <a:ext uri="{0D108BD9-81ED-4DB2-BD59-A6C34878D82A}">
                    <a16:rowId xmlns:a16="http://schemas.microsoft.com/office/drawing/2014/main" val="3393851369"/>
                  </a:ext>
                </a:extLst>
              </a:tr>
              <a:tr h="0">
                <a:tc>
                  <a:txBody>
                    <a:bodyPr/>
                    <a:lstStyle/>
                    <a:p>
                      <a:r>
                        <a:rPr lang="en-US"/>
                        <a:t>5</a:t>
                      </a:r>
                    </a:p>
                  </a:txBody>
                  <a:tcPr anchor="ctr">
                    <a:lnL>
                      <a:noFill/>
                    </a:lnL>
                    <a:lnR>
                      <a:noFill/>
                    </a:lnR>
                    <a:lnT>
                      <a:noFill/>
                    </a:lnT>
                    <a:lnB>
                      <a:noFill/>
                    </a:lnB>
                  </a:tcPr>
                </a:tc>
                <a:tc>
                  <a:txBody>
                    <a:bodyPr/>
                    <a:lstStyle/>
                    <a:p>
                      <a:r>
                        <a:rPr lang="en-US"/>
                        <a:t>5/2</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a:t>5</a:t>
                      </a:r>
                    </a:p>
                  </a:txBody>
                  <a:tcPr anchor="ctr">
                    <a:lnL>
                      <a:noFill/>
                    </a:lnL>
                    <a:lnR>
                      <a:noFill/>
                    </a:lnR>
                    <a:lnT>
                      <a:noFill/>
                    </a:lnT>
                    <a:lnB>
                      <a:noFill/>
                    </a:lnB>
                  </a:tcPr>
                </a:tc>
                <a:tc>
                  <a:txBody>
                    <a:bodyPr/>
                    <a:lstStyle/>
                    <a:p>
                      <a:r>
                        <a:rPr lang="en-US" dirty="0"/>
                        <a:t>Wavelength = (2/5)*L</a:t>
                      </a:r>
                    </a:p>
                  </a:txBody>
                  <a:tcPr anchor="ctr">
                    <a:lnL>
                      <a:noFill/>
                    </a:lnL>
                    <a:lnR>
                      <a:noFill/>
                    </a:lnR>
                    <a:lnT>
                      <a:noFill/>
                    </a:lnT>
                    <a:lnB>
                      <a:noFill/>
                    </a:lnB>
                  </a:tcPr>
                </a:tc>
                <a:extLst>
                  <a:ext uri="{0D108BD9-81ED-4DB2-BD59-A6C34878D82A}">
                    <a16:rowId xmlns:a16="http://schemas.microsoft.com/office/drawing/2014/main" val="1055190968"/>
                  </a:ext>
                </a:extLst>
              </a:tr>
            </a:tbl>
          </a:graphicData>
        </a:graphic>
      </p:graphicFrame>
      <p:sp>
        <p:nvSpPr>
          <p:cNvPr id="4" name="Rectangle 1"/>
          <p:cNvSpPr>
            <a:spLocks noChangeArrowheads="1"/>
          </p:cNvSpPr>
          <p:nvPr/>
        </p:nvSpPr>
        <p:spPr bwMode="auto">
          <a:xfrm>
            <a:off x="0" y="-88142"/>
            <a:ext cx="184731" cy="63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6348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1" i="1" u="none" strike="noStrike" cap="none" normalizeH="0" baseline="0">
                <a:ln>
                  <a:noFill/>
                </a:ln>
                <a:solidFill>
                  <a:srgbClr val="555555"/>
                </a:solidFill>
                <a:effectLst/>
                <a:latin typeface="Arial" panose="020B0604020202020204" pitchFamily="34" charset="0"/>
                <a:cs typeface="Arial" panose="020B0604020202020204" pitchFamily="34" charset="0"/>
              </a:rPr>
            </a:br>
            <a:endParaRPr kumimoji="0" lang="en-US" altLang="en-US" sz="24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027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Open-End Air Columns</a:t>
            </a:r>
          </a:p>
        </p:txBody>
      </p:sp>
      <p:sp>
        <p:nvSpPr>
          <p:cNvPr id="8" name="Content Placeholder 7"/>
          <p:cNvSpPr>
            <a:spLocks noGrp="1"/>
          </p:cNvSpPr>
          <p:nvPr>
            <p:ph idx="1"/>
          </p:nvPr>
        </p:nvSpPr>
        <p:spPr/>
        <p:txBody>
          <a:bodyPr>
            <a:normAutofit/>
          </a:bodyPr>
          <a:lstStyle/>
          <a:p>
            <a:r>
              <a:rPr lang="en-US" sz="2800" b="1" dirty="0"/>
              <a:t>Most instruments consist of an air column.</a:t>
            </a:r>
          </a:p>
          <a:p>
            <a:r>
              <a:rPr lang="en-US" sz="2800" b="1" dirty="0"/>
              <a:t>Tone is determined by a standing wave inside the instrument.</a:t>
            </a:r>
          </a:p>
          <a:p>
            <a:r>
              <a:rPr lang="en-US" sz="2800" b="1" dirty="0"/>
              <a:t>An open-end air column has two open ends like a flute.</a:t>
            </a:r>
          </a:p>
          <a:p>
            <a:r>
              <a:rPr lang="en-US" sz="2800" b="1" dirty="0"/>
              <a:t>In open-end air columns there are anti-nodes ALWAYS at the open ends of the instrument or column.</a:t>
            </a:r>
          </a:p>
          <a:p>
            <a:r>
              <a:rPr lang="en-US" sz="2800" b="1" dirty="0"/>
              <a:t>How many waves are in this?</a:t>
            </a:r>
          </a:p>
        </p:txBody>
      </p:sp>
      <p:pic>
        <p:nvPicPr>
          <p:cNvPr id="9" name="Picture 8"/>
          <p:cNvPicPr>
            <a:picLocks noChangeAspect="1"/>
          </p:cNvPicPr>
          <p:nvPr/>
        </p:nvPicPr>
        <p:blipFill>
          <a:blip r:embed="rId2"/>
          <a:stretch>
            <a:fillRect/>
          </a:stretch>
        </p:blipFill>
        <p:spPr>
          <a:xfrm>
            <a:off x="7466012" y="4902220"/>
            <a:ext cx="3987755" cy="1803380"/>
          </a:xfrm>
          <a:prstGeom prst="rect">
            <a:avLst/>
          </a:prstGeom>
        </p:spPr>
      </p:pic>
    </p:spTree>
    <p:extLst>
      <p:ext uri="{BB962C8B-B14F-4D97-AF65-F5344CB8AC3E}">
        <p14:creationId xmlns:p14="http://schemas.microsoft.com/office/powerpoint/2010/main" val="292059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Harmonic Continued</a:t>
            </a:r>
          </a:p>
        </p:txBody>
      </p:sp>
      <p:sp>
        <p:nvSpPr>
          <p:cNvPr id="5" name="Content Placeholder 4"/>
          <p:cNvSpPr>
            <a:spLocks noGrp="1"/>
          </p:cNvSpPr>
          <p:nvPr>
            <p:ph idx="1"/>
          </p:nvPr>
        </p:nvSpPr>
        <p:spPr/>
        <p:txBody>
          <a:bodyPr/>
          <a:lstStyle/>
          <a:p>
            <a:r>
              <a:rPr lang="en-US" sz="2800" b="1" dirty="0"/>
              <a:t>There is ½ wave in the first harmonic</a:t>
            </a:r>
          </a:p>
          <a:p>
            <a:r>
              <a:rPr lang="en-US" sz="2800" b="1" dirty="0"/>
              <a:t>The distance between the anti-nodes is equivalent to ½ a wavelength.</a:t>
            </a:r>
          </a:p>
          <a:p>
            <a:r>
              <a:rPr lang="en-US" sz="2800" b="1" dirty="0"/>
              <a:t>The length of the air column is equal to ½ of the wavelength for the first harmonic.</a:t>
            </a:r>
          </a:p>
          <a:p>
            <a:endParaRPr lang="en-US" dirty="0"/>
          </a:p>
        </p:txBody>
      </p:sp>
      <p:pic>
        <p:nvPicPr>
          <p:cNvPr id="6" name="Picture 5"/>
          <p:cNvPicPr>
            <a:picLocks noChangeAspect="1"/>
          </p:cNvPicPr>
          <p:nvPr/>
        </p:nvPicPr>
        <p:blipFill>
          <a:blip r:embed="rId2"/>
          <a:stretch>
            <a:fillRect/>
          </a:stretch>
        </p:blipFill>
        <p:spPr>
          <a:xfrm>
            <a:off x="3351214" y="4344232"/>
            <a:ext cx="5486399" cy="2481111"/>
          </a:xfrm>
          <a:prstGeom prst="rect">
            <a:avLst/>
          </a:prstGeom>
        </p:spPr>
      </p:pic>
    </p:spTree>
    <p:extLst>
      <p:ext uri="{BB962C8B-B14F-4D97-AF65-F5344CB8AC3E}">
        <p14:creationId xmlns:p14="http://schemas.microsoft.com/office/powerpoint/2010/main" val="3677028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2</a:t>
            </a:r>
            <a:r>
              <a:rPr lang="en-US" baseline="30000" dirty="0"/>
              <a:t>nd</a:t>
            </a:r>
            <a:r>
              <a:rPr lang="en-US" dirty="0"/>
              <a:t> Harmonic</a:t>
            </a:r>
          </a:p>
        </p:txBody>
      </p:sp>
      <p:sp>
        <p:nvSpPr>
          <p:cNvPr id="5" name="Content Placeholder 4"/>
          <p:cNvSpPr>
            <a:spLocks noGrp="1"/>
          </p:cNvSpPr>
          <p:nvPr>
            <p:ph idx="1"/>
          </p:nvPr>
        </p:nvSpPr>
        <p:spPr>
          <a:xfrm>
            <a:off x="1509940" y="1667152"/>
            <a:ext cx="9144000" cy="4267200"/>
          </a:xfrm>
        </p:spPr>
        <p:txBody>
          <a:bodyPr/>
          <a:lstStyle/>
          <a:p>
            <a:r>
              <a:rPr lang="en-US" sz="2800" b="1" dirty="0"/>
              <a:t>2</a:t>
            </a:r>
            <a:r>
              <a:rPr lang="en-US" sz="2800" b="1" baseline="30000" dirty="0"/>
              <a:t>nd</a:t>
            </a:r>
            <a:r>
              <a:rPr lang="en-US" sz="2800" b="1" dirty="0"/>
              <a:t> harmonic can be produced when another node and anti-node is added, for a total of 3 antinodes and 2 nodes.</a:t>
            </a:r>
          </a:p>
          <a:p>
            <a:r>
              <a:rPr lang="en-US" sz="2800" b="1" dirty="0"/>
              <a:t>There is one full wave in the column.</a:t>
            </a:r>
          </a:p>
          <a:p>
            <a:r>
              <a:rPr lang="en-US" sz="2800" b="1" dirty="0"/>
              <a:t>One full wave is twice as many waves as in the first harmonic.  That means that there are twice as many waves in the same amount of space.  This means that the frequency is double that of the first harmonic.</a:t>
            </a:r>
          </a:p>
          <a:p>
            <a:endParaRPr lang="en-US" dirty="0"/>
          </a:p>
        </p:txBody>
      </p:sp>
      <p:pic>
        <p:nvPicPr>
          <p:cNvPr id="6" name="Picture 5"/>
          <p:cNvPicPr>
            <a:picLocks noChangeAspect="1"/>
          </p:cNvPicPr>
          <p:nvPr/>
        </p:nvPicPr>
        <p:blipFill>
          <a:blip r:embed="rId2"/>
          <a:stretch>
            <a:fillRect/>
          </a:stretch>
        </p:blipFill>
        <p:spPr>
          <a:xfrm>
            <a:off x="4133243" y="5010704"/>
            <a:ext cx="3922341" cy="1847296"/>
          </a:xfrm>
          <a:prstGeom prst="rect">
            <a:avLst/>
          </a:prstGeom>
        </p:spPr>
      </p:pic>
    </p:spTree>
    <p:extLst>
      <p:ext uri="{BB962C8B-B14F-4D97-AF65-F5344CB8AC3E}">
        <p14:creationId xmlns:p14="http://schemas.microsoft.com/office/powerpoint/2010/main" val="270907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Describe the Third Harmonic</a:t>
            </a:r>
          </a:p>
        </p:txBody>
      </p:sp>
      <p:sp>
        <p:nvSpPr>
          <p:cNvPr id="5" name="Content Placeholder 4"/>
          <p:cNvSpPr>
            <a:spLocks noGrp="1"/>
          </p:cNvSpPr>
          <p:nvPr>
            <p:ph idx="1"/>
          </p:nvPr>
        </p:nvSpPr>
        <p:spPr/>
        <p:txBody>
          <a:bodyPr/>
          <a:lstStyle/>
          <a:p>
            <a:r>
              <a:rPr lang="en-US" sz="2400" b="1" dirty="0"/>
              <a:t>How many nodes?     </a:t>
            </a:r>
          </a:p>
          <a:p>
            <a:pPr lvl="1"/>
            <a:r>
              <a:rPr lang="en-US" sz="2200" b="1" dirty="0"/>
              <a:t>3</a:t>
            </a:r>
          </a:p>
          <a:p>
            <a:r>
              <a:rPr lang="en-US" sz="2400" b="1" dirty="0"/>
              <a:t>How many anti-nodes?    </a:t>
            </a:r>
          </a:p>
          <a:p>
            <a:pPr lvl="1"/>
            <a:r>
              <a:rPr lang="en-US" sz="2200" b="1" dirty="0"/>
              <a:t>4</a:t>
            </a:r>
          </a:p>
          <a:p>
            <a:r>
              <a:rPr lang="en-US" sz="2400" b="1" dirty="0"/>
              <a:t>How many waves?    </a:t>
            </a:r>
          </a:p>
          <a:p>
            <a:pPr lvl="1"/>
            <a:r>
              <a:rPr lang="en-US" sz="2200" b="1" dirty="0"/>
              <a:t> 1.5 waves</a:t>
            </a:r>
          </a:p>
          <a:p>
            <a:r>
              <a:rPr lang="en-US" sz="2400" b="1" dirty="0"/>
              <a:t>What is the frequency compared to the fundamental?  </a:t>
            </a:r>
          </a:p>
          <a:p>
            <a:pPr lvl="1"/>
            <a:r>
              <a:rPr lang="en-US" sz="2200" b="1" dirty="0"/>
              <a:t> 3 Times the frequency</a:t>
            </a:r>
            <a:r>
              <a:rPr lang="en-US" dirty="0"/>
              <a:t>.</a:t>
            </a:r>
          </a:p>
        </p:txBody>
      </p:sp>
      <p:pic>
        <p:nvPicPr>
          <p:cNvPr id="6" name="Picture 5"/>
          <p:cNvPicPr>
            <a:picLocks noChangeAspect="1"/>
          </p:cNvPicPr>
          <p:nvPr/>
        </p:nvPicPr>
        <p:blipFill>
          <a:blip r:embed="rId2"/>
          <a:stretch>
            <a:fillRect/>
          </a:stretch>
        </p:blipFill>
        <p:spPr>
          <a:xfrm>
            <a:off x="6856412" y="381000"/>
            <a:ext cx="4492623" cy="2173850"/>
          </a:xfrm>
          <a:prstGeom prst="rect">
            <a:avLst/>
          </a:prstGeom>
        </p:spPr>
      </p:pic>
    </p:spTree>
    <p:extLst>
      <p:ext uri="{BB962C8B-B14F-4D97-AF65-F5344CB8AC3E}">
        <p14:creationId xmlns:p14="http://schemas.microsoft.com/office/powerpoint/2010/main" val="317814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rves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8D31E73-3400-43EB-B8BB-CAAED88672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Musical curves presentation (widescreen)</Template>
  <TotalTime>0</TotalTime>
  <Words>557</Words>
  <Application>Microsoft Office PowerPoint</Application>
  <PresentationFormat>Custom</PresentationFormat>
  <Paragraphs>128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Euphemia</vt:lpstr>
      <vt:lpstr>Franklin Gothic Book</vt:lpstr>
      <vt:lpstr>Georgia</vt:lpstr>
      <vt:lpstr>Curves 16x9</vt:lpstr>
      <vt:lpstr>Open-End Air Columns</vt:lpstr>
      <vt:lpstr>Review of Fundamental Frequency and Harmonics</vt:lpstr>
      <vt:lpstr>Review Continued</vt:lpstr>
      <vt:lpstr>Harmonics Continued</vt:lpstr>
      <vt:lpstr>CHART OF HARMONICS</vt:lpstr>
      <vt:lpstr>Open-End Air Columns</vt:lpstr>
      <vt:lpstr>1st Harmonic Continued</vt:lpstr>
      <vt:lpstr>2nd Harmonic</vt:lpstr>
      <vt:lpstr>Describe the Third Harmonic</vt:lpstr>
      <vt:lpstr>PowerPoint Presentation</vt:lpstr>
      <vt:lpstr>PowerPoint Presentation</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2016-10-16T18:14:36Z</dcterms:created>
  <dcterms:modified xsi:type="dcterms:W3CDTF">2016-10-19T16:12:07Z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TC028010949991</vt:lpwstr>
  </property>
</Properties>
</file>