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48" d="100"/>
          <a:sy n="48" d="100"/>
        </p:scale>
        <p:origin x="67" y="9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1/31/2017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1/31/2017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Newton’s second law</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91014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practice</a:t>
            </a:r>
          </a:p>
        </p:txBody>
      </p:sp>
      <p:sp>
        <p:nvSpPr>
          <p:cNvPr id="3" name="Content Placeholder 2"/>
          <p:cNvSpPr>
            <a:spLocks noGrp="1"/>
          </p:cNvSpPr>
          <p:nvPr>
            <p:ph idx="1"/>
          </p:nvPr>
        </p:nvSpPr>
        <p:spPr/>
        <p:txBody>
          <a:bodyPr>
            <a:normAutofit/>
          </a:bodyPr>
          <a:lstStyle/>
          <a:p>
            <a:r>
              <a:rPr lang="en-US" sz="2800" dirty="0"/>
              <a:t>Edwardo applies a 4.25-N rightward force to a 0.765-kg book to accelerate it across a tabletop. The coefficient of friction between the book and the tabletop is 0.410. Determine the acceleration of the book.</a:t>
            </a:r>
            <a:endParaRPr lang="en-US" sz="2800" dirty="0"/>
          </a:p>
        </p:txBody>
      </p:sp>
    </p:spTree>
    <p:extLst>
      <p:ext uri="{BB962C8B-B14F-4D97-AF65-F5344CB8AC3E}">
        <p14:creationId xmlns:p14="http://schemas.microsoft.com/office/powerpoint/2010/main" val="3673176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Drag force and terminal velocity</a:t>
            </a:r>
          </a:p>
        </p:txBody>
      </p:sp>
      <p:sp>
        <p:nvSpPr>
          <p:cNvPr id="3" name="Content Placeholder 2"/>
          <p:cNvSpPr>
            <a:spLocks noGrp="1"/>
          </p:cNvSpPr>
          <p:nvPr>
            <p:ph idx="1"/>
          </p:nvPr>
        </p:nvSpPr>
        <p:spPr>
          <a:xfrm>
            <a:off x="685801" y="1705709"/>
            <a:ext cx="10131425" cy="4932484"/>
          </a:xfrm>
        </p:spPr>
        <p:txBody>
          <a:bodyPr>
            <a:normAutofit lnSpcReduction="10000"/>
          </a:bodyPr>
          <a:lstStyle/>
          <a:p>
            <a:r>
              <a:rPr lang="en-US" sz="2800" dirty="0"/>
              <a:t>Most real world object that fall can and will encounter air resistance</a:t>
            </a:r>
          </a:p>
          <a:p>
            <a:r>
              <a:rPr lang="en-US" sz="2800" dirty="0"/>
              <a:t>Air Resistance is the result of collisions of an object with air molecules.</a:t>
            </a:r>
          </a:p>
          <a:p>
            <a:endParaRPr lang="en-US" sz="2800" dirty="0"/>
          </a:p>
          <a:p>
            <a:pPr lvl="1"/>
            <a:r>
              <a:rPr lang="en-US" sz="2400" dirty="0"/>
              <a:t>Air resistance is dependent upon several factors.</a:t>
            </a:r>
          </a:p>
          <a:p>
            <a:pPr lvl="1"/>
            <a:r>
              <a:rPr lang="en-US" sz="2400" dirty="0"/>
              <a:t>The two main factors that affect air resistance.</a:t>
            </a:r>
          </a:p>
          <a:p>
            <a:pPr lvl="2"/>
            <a:r>
              <a:rPr lang="en-US" sz="2000" dirty="0"/>
              <a:t>Speed of the object</a:t>
            </a:r>
          </a:p>
          <a:p>
            <a:pPr lvl="2"/>
            <a:r>
              <a:rPr lang="en-US" sz="2000" dirty="0"/>
              <a:t>Cross-sectional area of the object</a:t>
            </a:r>
          </a:p>
          <a:p>
            <a:pPr lvl="2"/>
            <a:r>
              <a:rPr lang="en-US" sz="2000" dirty="0"/>
              <a:t>The higher the speed the higher the air resistance</a:t>
            </a:r>
          </a:p>
          <a:p>
            <a:pPr lvl="2"/>
            <a:r>
              <a:rPr lang="en-US" sz="2000" dirty="0"/>
              <a:t>The larger the area the higher the air resistance.</a:t>
            </a:r>
            <a:endParaRPr lang="en-US" dirty="0"/>
          </a:p>
        </p:txBody>
      </p:sp>
    </p:spTree>
    <p:extLst>
      <p:ext uri="{BB962C8B-B14F-4D97-AF65-F5344CB8AC3E}">
        <p14:creationId xmlns:p14="http://schemas.microsoft.com/office/powerpoint/2010/main" val="1400269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Terminal velocity</a:t>
            </a:r>
          </a:p>
        </p:txBody>
      </p:sp>
      <p:sp>
        <p:nvSpPr>
          <p:cNvPr id="3" name="Content Placeholder 2"/>
          <p:cNvSpPr>
            <a:spLocks noGrp="1"/>
          </p:cNvSpPr>
          <p:nvPr>
            <p:ph idx="1"/>
          </p:nvPr>
        </p:nvSpPr>
        <p:spPr/>
        <p:txBody>
          <a:bodyPr/>
          <a:lstStyle/>
          <a:p>
            <a:r>
              <a:rPr lang="en-US" sz="3200" dirty="0"/>
              <a:t>What is it and why do objects reach it?</a:t>
            </a:r>
          </a:p>
          <a:p>
            <a:r>
              <a:rPr lang="en-US" sz="2400" dirty="0"/>
              <a:t>Terminal velocity is when the force of air resistance becomes large enough that it balances the force of gravity.</a:t>
            </a:r>
          </a:p>
          <a:p>
            <a:pPr lvl="1"/>
            <a:r>
              <a:rPr lang="en-US" sz="2000" dirty="0"/>
              <a:t>Net force = 0 N</a:t>
            </a:r>
          </a:p>
          <a:p>
            <a:pPr lvl="1"/>
            <a:r>
              <a:rPr lang="en-US" sz="2000" dirty="0"/>
              <a:t>Acceleration = 0 m/s/s</a:t>
            </a:r>
          </a:p>
          <a:p>
            <a:pPr marL="457200" lvl="1" indent="0">
              <a:buNone/>
            </a:pPr>
            <a:endParaRPr lang="en-US" dirty="0"/>
          </a:p>
        </p:txBody>
      </p:sp>
    </p:spTree>
    <p:extLst>
      <p:ext uri="{BB962C8B-B14F-4D97-AF65-F5344CB8AC3E}">
        <p14:creationId xmlns:p14="http://schemas.microsoft.com/office/powerpoint/2010/main" val="101175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calculate</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85801" y="1617785"/>
                <a:ext cx="10131425" cy="4985238"/>
              </a:xfrm>
            </p:spPr>
            <p:txBody>
              <a:bodyPr>
                <a:normAutofit/>
              </a:bodyPr>
              <a:lstStyle/>
              <a:p>
                <a14:m>
                  <m:oMath xmlns:m="http://schemas.openxmlformats.org/officeDocument/2006/math">
                    <m:r>
                      <a:rPr lang="en-US" sz="4400" i="1" smtClean="0">
                        <a:latin typeface="Cambria Math" panose="02040503050406030204" pitchFamily="18" charset="0"/>
                      </a:rPr>
                      <m:t>𝑣</m:t>
                    </m:r>
                    <m:r>
                      <a:rPr lang="en-US" sz="4400" i="0">
                        <a:latin typeface="Cambria Math" panose="02040503050406030204" pitchFamily="18" charset="0"/>
                      </a:rPr>
                      <m:t>=</m:t>
                    </m:r>
                    <m:rad>
                      <m:radPr>
                        <m:degHide m:val="on"/>
                        <m:ctrlPr>
                          <a:rPr lang="en-US" sz="4400" i="1">
                            <a:latin typeface="Cambria Math" panose="02040503050406030204" pitchFamily="18" charset="0"/>
                          </a:rPr>
                        </m:ctrlPr>
                      </m:radPr>
                      <m:deg/>
                      <m:e>
                        <m:d>
                          <m:dPr>
                            <m:ctrlPr>
                              <a:rPr lang="en-US" sz="4400" i="1">
                                <a:latin typeface="Cambria Math" panose="02040503050406030204" pitchFamily="18" charset="0"/>
                              </a:rPr>
                            </m:ctrlPr>
                          </m:dPr>
                          <m:e>
                            <m:r>
                              <a:rPr lang="en-US" sz="4400" i="0">
                                <a:latin typeface="Cambria Math" panose="02040503050406030204" pitchFamily="18" charset="0"/>
                              </a:rPr>
                              <m:t>2⋅</m:t>
                            </m:r>
                            <m:r>
                              <a:rPr lang="en-US" sz="4400" i="1">
                                <a:latin typeface="Cambria Math" panose="02040503050406030204" pitchFamily="18" charset="0"/>
                              </a:rPr>
                              <m:t>𝑚</m:t>
                            </m:r>
                            <m:f>
                              <m:fPr>
                                <m:type m:val="lin"/>
                                <m:ctrlPr>
                                  <a:rPr lang="en-US" sz="4400" i="1">
                                    <a:latin typeface="Cambria Math" panose="02040503050406030204" pitchFamily="18" charset="0"/>
                                  </a:rPr>
                                </m:ctrlPr>
                              </m:fPr>
                              <m:num>
                                <m:r>
                                  <a:rPr lang="en-US" sz="4400" i="1">
                                    <a:latin typeface="Cambria Math" panose="02040503050406030204" pitchFamily="18" charset="0"/>
                                  </a:rPr>
                                  <m:t>𝑔</m:t>
                                </m:r>
                              </m:num>
                              <m:den>
                                <m:r>
                                  <a:rPr lang="en-US" sz="4400" i="1">
                                    <a:latin typeface="Cambria Math" panose="02040503050406030204" pitchFamily="18" charset="0"/>
                                  </a:rPr>
                                  <m:t>𝑝</m:t>
                                </m:r>
                              </m:den>
                            </m:f>
                            <m:r>
                              <a:rPr lang="en-US" sz="4400" i="0">
                                <a:latin typeface="Cambria Math" panose="02040503050406030204" pitchFamily="18" charset="0"/>
                              </a:rPr>
                              <m:t>⋅</m:t>
                            </m:r>
                            <m:r>
                              <a:rPr lang="en-US" sz="4400" i="1">
                                <a:latin typeface="Cambria Math" panose="02040503050406030204" pitchFamily="18" charset="0"/>
                              </a:rPr>
                              <m:t>𝐴</m:t>
                            </m:r>
                            <m:r>
                              <a:rPr lang="en-US" sz="4400" i="0">
                                <a:latin typeface="Cambria Math" panose="02040503050406030204" pitchFamily="18" charset="0"/>
                              </a:rPr>
                              <m:t>⋅</m:t>
                            </m:r>
                            <m:r>
                              <a:rPr lang="en-US" sz="4400" i="1">
                                <a:latin typeface="Cambria Math" panose="02040503050406030204" pitchFamily="18" charset="0"/>
                              </a:rPr>
                              <m:t>𝐶</m:t>
                            </m:r>
                          </m:e>
                        </m:d>
                      </m:e>
                    </m:rad>
                  </m:oMath>
                </a14:m>
                <a:endParaRPr lang="en-US" sz="4400" dirty="0"/>
              </a:p>
              <a:p>
                <a:r>
                  <a:rPr lang="en-US" sz="2400" dirty="0"/>
                  <a:t>P= Density of the gas</a:t>
                </a:r>
              </a:p>
              <a:p>
                <a:r>
                  <a:rPr lang="en-US" sz="2400" dirty="0"/>
                  <a:t>C= drag coefficient</a:t>
                </a:r>
              </a:p>
              <a:p>
                <a:r>
                  <a:rPr lang="en-US" sz="2400" dirty="0"/>
                  <a:t>A= Projected area</a:t>
                </a:r>
              </a:p>
              <a:p>
                <a:r>
                  <a:rPr lang="en-US" sz="2400" dirty="0"/>
                  <a:t>g= gravity</a:t>
                </a:r>
              </a:p>
              <a:p>
                <a:r>
                  <a:rPr lang="en-US" sz="2400" dirty="0"/>
                  <a:t>m= mass</a:t>
                </a:r>
              </a:p>
              <a:p>
                <a:r>
                  <a:rPr lang="en-US" sz="2400" dirty="0"/>
                  <a:t>V=terminal velocity</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85801" y="1617785"/>
                <a:ext cx="10131425" cy="4985238"/>
              </a:xfrm>
              <a:blipFill>
                <a:blip r:embed="rId2"/>
                <a:stretch>
                  <a:fillRect l="-843"/>
                </a:stretch>
              </a:blipFill>
            </p:spPr>
            <p:txBody>
              <a:bodyPr/>
              <a:lstStyle/>
              <a:p>
                <a:r>
                  <a:rPr lang="en-US">
                    <a:noFill/>
                  </a:rPr>
                  <a:t> </a:t>
                </a:r>
              </a:p>
            </p:txBody>
          </p:sp>
        </mc:Fallback>
      </mc:AlternateContent>
    </p:spTree>
    <p:extLst>
      <p:ext uri="{BB962C8B-B14F-4D97-AF65-F5344CB8AC3E}">
        <p14:creationId xmlns:p14="http://schemas.microsoft.com/office/powerpoint/2010/main" val="2143075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contribute to terminal velocity</a:t>
            </a:r>
          </a:p>
        </p:txBody>
      </p:sp>
      <p:sp>
        <p:nvSpPr>
          <p:cNvPr id="3" name="Content Placeholder 2"/>
          <p:cNvSpPr>
            <a:spLocks noGrp="1"/>
          </p:cNvSpPr>
          <p:nvPr>
            <p:ph idx="1"/>
          </p:nvPr>
        </p:nvSpPr>
        <p:spPr/>
        <p:txBody>
          <a:bodyPr/>
          <a:lstStyle/>
          <a:p>
            <a:r>
              <a:rPr lang="en-US" dirty="0"/>
              <a:t>Density changes based upon altitude and temperature</a:t>
            </a:r>
          </a:p>
          <a:p>
            <a:r>
              <a:rPr lang="en-US" dirty="0"/>
              <a:t>Drag Coefficient = how streamlined an object is.</a:t>
            </a:r>
          </a:p>
          <a:p>
            <a:r>
              <a:rPr lang="en-US" dirty="0"/>
              <a:t>Use a silhouette of an object to </a:t>
            </a:r>
          </a:p>
          <a:p>
            <a:endParaRPr lang="en-US" dirty="0"/>
          </a:p>
          <a:p>
            <a:pPr lvl="1"/>
            <a:r>
              <a:rPr lang="en-US" dirty="0"/>
              <a:t>Look it up if you don’t have a wind tunnel.</a:t>
            </a:r>
          </a:p>
          <a:p>
            <a:pPr lvl="1"/>
            <a:r>
              <a:rPr lang="en-US" dirty="0"/>
              <a:t> air at sea level at 15 degree Celsius is 1.226 kg/m^3</a:t>
            </a:r>
          </a:p>
        </p:txBody>
      </p:sp>
    </p:spTree>
    <p:extLst>
      <p:ext uri="{BB962C8B-B14F-4D97-AF65-F5344CB8AC3E}">
        <p14:creationId xmlns:p14="http://schemas.microsoft.com/office/powerpoint/2010/main" val="961801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Newton’s third law</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6394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Third law</a:t>
            </a:r>
          </a:p>
        </p:txBody>
      </p:sp>
      <p:sp>
        <p:nvSpPr>
          <p:cNvPr id="3" name="Content Placeholder 2"/>
          <p:cNvSpPr>
            <a:spLocks noGrp="1"/>
          </p:cNvSpPr>
          <p:nvPr>
            <p:ph idx="1"/>
          </p:nvPr>
        </p:nvSpPr>
        <p:spPr/>
        <p:txBody>
          <a:bodyPr>
            <a:normAutofit/>
          </a:bodyPr>
          <a:lstStyle/>
          <a:p>
            <a:r>
              <a:rPr lang="en-US" sz="3200" dirty="0"/>
              <a:t>For Every Action there is an Equal and Opposite Reaction.</a:t>
            </a:r>
          </a:p>
        </p:txBody>
      </p:sp>
    </p:spTree>
    <p:extLst>
      <p:ext uri="{BB962C8B-B14F-4D97-AF65-F5344CB8AC3E}">
        <p14:creationId xmlns:p14="http://schemas.microsoft.com/office/powerpoint/2010/main" val="791868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 it down</a:t>
            </a:r>
          </a:p>
        </p:txBody>
      </p:sp>
      <p:sp>
        <p:nvSpPr>
          <p:cNvPr id="3" name="Content Placeholder 2"/>
          <p:cNvSpPr>
            <a:spLocks noGrp="1"/>
          </p:cNvSpPr>
          <p:nvPr>
            <p:ph idx="1"/>
          </p:nvPr>
        </p:nvSpPr>
        <p:spPr/>
        <p:txBody>
          <a:bodyPr>
            <a:normAutofit/>
          </a:bodyPr>
          <a:lstStyle/>
          <a:p>
            <a:r>
              <a:rPr lang="en-US" sz="2800" dirty="0"/>
              <a:t>That in every interaction, there is a pair of forces acting on the two interacting objects.</a:t>
            </a:r>
          </a:p>
          <a:p>
            <a:pPr lvl="1"/>
            <a:r>
              <a:rPr lang="en-US" sz="2400" dirty="0"/>
              <a:t>The size of the force on the first object equals the size of the force on the second object.</a:t>
            </a:r>
          </a:p>
          <a:p>
            <a:pPr lvl="1"/>
            <a:r>
              <a:rPr lang="en-US" sz="2400" dirty="0"/>
              <a:t>The direction of the force on the first object is opposite to the direction of the force on the second object.</a:t>
            </a:r>
          </a:p>
          <a:p>
            <a:r>
              <a:rPr lang="en-US" sz="2800" dirty="0"/>
              <a:t>Forces ALWAYS come in pairs-equal and opposite action-reaction force pairs.</a:t>
            </a:r>
          </a:p>
        </p:txBody>
      </p:sp>
    </p:spTree>
    <p:extLst>
      <p:ext uri="{BB962C8B-B14F-4D97-AF65-F5344CB8AC3E}">
        <p14:creationId xmlns:p14="http://schemas.microsoft.com/office/powerpoint/2010/main" val="3291803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lnSpcReduction="10000"/>
          </a:bodyPr>
          <a:lstStyle/>
          <a:p>
            <a:r>
              <a:rPr lang="en-US" sz="2400" dirty="0"/>
              <a:t>For years, space travel was believed to be impossible because there was nothing that rockets could push off of in space in order to provide the propulsion necessary to accelerate. This inability of a rocket to provide propulsion is because ...</a:t>
            </a:r>
          </a:p>
          <a:p>
            <a:r>
              <a:rPr lang="en-US" sz="2400" dirty="0"/>
              <a:t>Trick Question: Rockets do accelerate in space and have been able to do so for a long time.  Why?</a:t>
            </a:r>
          </a:p>
          <a:p>
            <a:r>
              <a:rPr lang="en-US" sz="2400" dirty="0"/>
              <a:t>There is nothing for rockets to push off of in space, that is, nothing that is external to the rocket.  Rockets are able to accelerate due to the fact that they burn fuel and push the exhaust  gases in a direction opposite the direction which they wish to accelerate.</a:t>
            </a:r>
            <a:endParaRPr lang="en-US" sz="2400" dirty="0"/>
          </a:p>
        </p:txBody>
      </p:sp>
    </p:spTree>
    <p:extLst>
      <p:ext uri="{BB962C8B-B14F-4D97-AF65-F5344CB8AC3E}">
        <p14:creationId xmlns:p14="http://schemas.microsoft.com/office/powerpoint/2010/main" val="155893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action reaction force pairs</a:t>
            </a:r>
          </a:p>
        </p:txBody>
      </p:sp>
      <p:sp>
        <p:nvSpPr>
          <p:cNvPr id="3" name="Content Placeholder 2"/>
          <p:cNvSpPr>
            <a:spLocks noGrp="1"/>
          </p:cNvSpPr>
          <p:nvPr>
            <p:ph idx="1"/>
          </p:nvPr>
        </p:nvSpPr>
        <p:spPr/>
        <p:txBody>
          <a:bodyPr>
            <a:normAutofit/>
          </a:bodyPr>
          <a:lstStyle/>
          <a:p>
            <a:r>
              <a:rPr lang="en-US" sz="2800" dirty="0"/>
              <a:t>You first need to identify the two interacting objects.</a:t>
            </a:r>
          </a:p>
          <a:p>
            <a:r>
              <a:rPr lang="en-US" sz="2800" dirty="0"/>
              <a:t>Second make a statement about what is pushing/pulling on what and in what direction.</a:t>
            </a:r>
          </a:p>
        </p:txBody>
      </p:sp>
    </p:spTree>
    <p:extLst>
      <p:ext uri="{BB962C8B-B14F-4D97-AF65-F5344CB8AC3E}">
        <p14:creationId xmlns:p14="http://schemas.microsoft.com/office/powerpoint/2010/main" val="544499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rotWithShape="1">
          <a:blip r:embed="rId2"/>
          <a:srcRect t="168" r="1" b="1"/>
          <a:stretch/>
        </p:blipFill>
        <p:spPr>
          <a:xfrm>
            <a:off x="6198830" y="639097"/>
            <a:ext cx="5447070" cy="5250425"/>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
        <p:nvSpPr>
          <p:cNvPr id="2" name="Title 1"/>
          <p:cNvSpPr>
            <a:spLocks noGrp="1"/>
          </p:cNvSpPr>
          <p:nvPr>
            <p:ph type="title"/>
          </p:nvPr>
        </p:nvSpPr>
        <p:spPr>
          <a:xfrm>
            <a:off x="685801" y="609600"/>
            <a:ext cx="5219699" cy="1456267"/>
          </a:xfrm>
        </p:spPr>
        <p:txBody>
          <a:bodyPr>
            <a:normAutofit/>
          </a:bodyPr>
          <a:lstStyle/>
          <a:p>
            <a:r>
              <a:rPr lang="en-US" dirty="0"/>
              <a:t>Just a little review</a:t>
            </a:r>
          </a:p>
        </p:txBody>
      </p:sp>
      <p:sp>
        <p:nvSpPr>
          <p:cNvPr id="8" name="Content Placeholder 7"/>
          <p:cNvSpPr>
            <a:spLocks noGrp="1"/>
          </p:cNvSpPr>
          <p:nvPr>
            <p:ph idx="1"/>
          </p:nvPr>
        </p:nvSpPr>
        <p:spPr>
          <a:xfrm>
            <a:off x="685801" y="2142067"/>
            <a:ext cx="5219699" cy="3649133"/>
          </a:xfrm>
        </p:spPr>
        <p:txBody>
          <a:bodyPr>
            <a:normAutofit/>
          </a:bodyPr>
          <a:lstStyle/>
          <a:p>
            <a:r>
              <a:rPr lang="en-US" sz="3200" dirty="0"/>
              <a:t>0 Net Force</a:t>
            </a:r>
          </a:p>
        </p:txBody>
      </p:sp>
    </p:spTree>
    <p:extLst>
      <p:ext uri="{BB962C8B-B14F-4D97-AF65-F5344CB8AC3E}">
        <p14:creationId xmlns:p14="http://schemas.microsoft.com/office/powerpoint/2010/main" val="1090117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blipFill>
            <a:blip r:embed="rId2"/>
            <a:stretch/>
          </a:blipFill>
          <a:ln>
            <a:noFill/>
          </a:ln>
          <a:effectLst/>
        </p:spPr>
      </p:sp>
      <p:pic>
        <p:nvPicPr>
          <p:cNvPr id="6" name="Picture 5"/>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pic>
        <p:nvPicPr>
          <p:cNvPr id="3" name="Picture 2"/>
          <p:cNvPicPr>
            <a:picLocks noChangeAspect="1"/>
          </p:cNvPicPr>
          <p:nvPr/>
        </p:nvPicPr>
        <p:blipFill>
          <a:blip r:embed="rId4"/>
          <a:stretch>
            <a:fillRect/>
          </a:stretch>
        </p:blipFill>
        <p:spPr>
          <a:xfrm>
            <a:off x="643464" y="1003895"/>
            <a:ext cx="10909440" cy="2883209"/>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
        <p:nvSpPr>
          <p:cNvPr id="2" name="Title 1"/>
          <p:cNvSpPr>
            <a:spLocks noGrp="1"/>
          </p:cNvSpPr>
          <p:nvPr>
            <p:ph type="title"/>
          </p:nvPr>
        </p:nvSpPr>
        <p:spPr>
          <a:xfrm>
            <a:off x="643464" y="4562167"/>
            <a:ext cx="10905069" cy="1150373"/>
          </a:xfrm>
        </p:spPr>
        <p:txBody>
          <a:bodyPr vert="horz" lIns="91440" tIns="45720" rIns="91440" bIns="45720" rtlCol="0" anchor="b">
            <a:normAutofit/>
          </a:bodyPr>
          <a:lstStyle/>
          <a:p>
            <a:pPr algn="r"/>
            <a:r>
              <a:rPr lang="en-US" sz="4800"/>
              <a:t>Identify six pairs of forces </a:t>
            </a:r>
          </a:p>
        </p:txBody>
      </p:sp>
    </p:spTree>
    <p:extLst>
      <p:ext uri="{BB962C8B-B14F-4D97-AF65-F5344CB8AC3E}">
        <p14:creationId xmlns:p14="http://schemas.microsoft.com/office/powerpoint/2010/main" val="1685461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a:stretch>
            <a:fillRect/>
          </a:stretch>
        </p:blipFill>
        <p:spPr>
          <a:xfrm>
            <a:off x="5289752" y="944556"/>
            <a:ext cx="6095593" cy="4806657"/>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
        <p:nvSpPr>
          <p:cNvPr id="2" name="Title 1"/>
          <p:cNvSpPr>
            <a:spLocks noGrp="1"/>
          </p:cNvSpPr>
          <p:nvPr>
            <p:ph type="title"/>
          </p:nvPr>
        </p:nvSpPr>
        <p:spPr>
          <a:xfrm>
            <a:off x="825909" y="808055"/>
            <a:ext cx="3979205" cy="1453363"/>
          </a:xfrm>
        </p:spPr>
        <p:txBody>
          <a:bodyPr>
            <a:normAutofit/>
          </a:bodyPr>
          <a:lstStyle/>
          <a:p>
            <a:r>
              <a:rPr lang="en-US" dirty="0"/>
              <a:t>Just a little more review</a:t>
            </a:r>
          </a:p>
        </p:txBody>
      </p:sp>
      <p:sp>
        <p:nvSpPr>
          <p:cNvPr id="8" name="Content Placeholder 7"/>
          <p:cNvSpPr>
            <a:spLocks noGrp="1"/>
          </p:cNvSpPr>
          <p:nvPr>
            <p:ph idx="1"/>
          </p:nvPr>
        </p:nvSpPr>
        <p:spPr>
          <a:xfrm>
            <a:off x="802178" y="2261420"/>
            <a:ext cx="4002936" cy="3637935"/>
          </a:xfrm>
        </p:spPr>
        <p:txBody>
          <a:bodyPr>
            <a:normAutofit/>
          </a:bodyPr>
          <a:lstStyle/>
          <a:p>
            <a:r>
              <a:rPr lang="en-US" sz="2400" dirty="0"/>
              <a:t>Forces are unbalanced</a:t>
            </a:r>
          </a:p>
          <a:p>
            <a:r>
              <a:rPr lang="en-US" sz="2400" dirty="0"/>
              <a:t>Motion occurs in the direction of the unbalanced force.</a:t>
            </a:r>
          </a:p>
        </p:txBody>
      </p:sp>
    </p:spTree>
    <p:extLst>
      <p:ext uri="{BB962C8B-B14F-4D97-AF65-F5344CB8AC3E}">
        <p14:creationId xmlns:p14="http://schemas.microsoft.com/office/powerpoint/2010/main" val="390512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Newton’s Second Law</a:t>
            </a:r>
          </a:p>
        </p:txBody>
      </p:sp>
      <p:sp>
        <p:nvSpPr>
          <p:cNvPr id="3" name="Content Placeholder 2"/>
          <p:cNvSpPr>
            <a:spLocks noGrp="1"/>
          </p:cNvSpPr>
          <p:nvPr>
            <p:ph idx="1"/>
          </p:nvPr>
        </p:nvSpPr>
        <p:spPr/>
        <p:txBody>
          <a:bodyPr>
            <a:normAutofit/>
          </a:bodyPr>
          <a:lstStyle/>
          <a:p>
            <a:r>
              <a:rPr lang="en-US" sz="3200" dirty="0"/>
              <a:t>The acceleration of an object as produced by a net force is directly proportional to the magnitude of the net force, in the same direction as the net force, and inversely proportional to the mass of the object.</a:t>
            </a:r>
            <a:endParaRPr lang="en-US" sz="3200" dirty="0"/>
          </a:p>
        </p:txBody>
      </p:sp>
    </p:spTree>
    <p:extLst>
      <p:ext uri="{BB962C8B-B14F-4D97-AF65-F5344CB8AC3E}">
        <p14:creationId xmlns:p14="http://schemas.microsoft.com/office/powerpoint/2010/main" val="254700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expressed as an equation</a:t>
            </a:r>
          </a:p>
        </p:txBody>
      </p:sp>
      <p:sp>
        <p:nvSpPr>
          <p:cNvPr id="3" name="Content Placeholder 2"/>
          <p:cNvSpPr>
            <a:spLocks noGrp="1"/>
          </p:cNvSpPr>
          <p:nvPr>
            <p:ph idx="1"/>
          </p:nvPr>
        </p:nvSpPr>
        <p:spPr/>
        <p:txBody>
          <a:bodyPr/>
          <a:lstStyle/>
          <a:p>
            <a:r>
              <a:rPr lang="en-US" sz="3600" dirty="0"/>
              <a:t>a= F(net)/m</a:t>
            </a:r>
          </a:p>
          <a:p>
            <a:r>
              <a:rPr lang="en-US" sz="3600" dirty="0"/>
              <a:t>Or a more familiar form </a:t>
            </a:r>
          </a:p>
          <a:p>
            <a:r>
              <a:rPr lang="en-US" sz="3600" dirty="0"/>
              <a:t>F= m * a</a:t>
            </a:r>
          </a:p>
        </p:txBody>
      </p:sp>
    </p:spTree>
    <p:extLst>
      <p:ext uri="{BB962C8B-B14F-4D97-AF65-F5344CB8AC3E}">
        <p14:creationId xmlns:p14="http://schemas.microsoft.com/office/powerpoint/2010/main" val="261242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force = acceleration</a:t>
            </a:r>
          </a:p>
        </p:txBody>
      </p:sp>
      <p:sp>
        <p:nvSpPr>
          <p:cNvPr id="3" name="Content Placeholder 2"/>
          <p:cNvSpPr>
            <a:spLocks noGrp="1"/>
          </p:cNvSpPr>
          <p:nvPr>
            <p:ph idx="1"/>
          </p:nvPr>
        </p:nvSpPr>
        <p:spPr/>
        <p:txBody>
          <a:bodyPr>
            <a:normAutofit/>
          </a:bodyPr>
          <a:lstStyle/>
          <a:p>
            <a:r>
              <a:rPr lang="en-US" sz="2800" dirty="0"/>
              <a:t>The acceleration is directly proportional to the </a:t>
            </a:r>
            <a:r>
              <a:rPr lang="en-US" sz="2800" i="1" dirty="0"/>
              <a:t>net force</a:t>
            </a:r>
            <a:r>
              <a:rPr lang="en-US" sz="2800" dirty="0"/>
              <a:t>; the </a:t>
            </a:r>
            <a:r>
              <a:rPr lang="en-US" sz="2800" i="1" dirty="0"/>
              <a:t>net force</a:t>
            </a:r>
            <a:r>
              <a:rPr lang="en-US" sz="2800" dirty="0"/>
              <a:t> equals mass times acceleration; the acceleration in the same direction as the </a:t>
            </a:r>
            <a:r>
              <a:rPr lang="en-US" sz="2800" i="1" dirty="0"/>
              <a:t>net force</a:t>
            </a:r>
            <a:r>
              <a:rPr lang="en-US" sz="2800" dirty="0"/>
              <a:t>; an acceleration is produced by a </a:t>
            </a:r>
            <a:r>
              <a:rPr lang="en-US" sz="2800" i="1" dirty="0"/>
              <a:t>net force</a:t>
            </a:r>
            <a:r>
              <a:rPr lang="en-US" sz="2800" dirty="0"/>
              <a:t>. The NET FORCE. It is important to remember this distinction.</a:t>
            </a:r>
          </a:p>
          <a:p>
            <a:r>
              <a:rPr lang="en-US" sz="2800" dirty="0"/>
              <a:t>Net force is the vector sum of all the forces.  If all the individual force acting upon an object are known, then the net force can be determined.</a:t>
            </a:r>
          </a:p>
        </p:txBody>
      </p:sp>
    </p:spTree>
    <p:extLst>
      <p:ext uri="{BB962C8B-B14F-4D97-AF65-F5344CB8AC3E}">
        <p14:creationId xmlns:p14="http://schemas.microsoft.com/office/powerpoint/2010/main" val="3525240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a:t>
            </a:r>
          </a:p>
        </p:txBody>
      </p:sp>
      <p:sp>
        <p:nvSpPr>
          <p:cNvPr id="3" name="Content Placeholder 2"/>
          <p:cNvSpPr>
            <a:spLocks noGrp="1"/>
          </p:cNvSpPr>
          <p:nvPr>
            <p:ph idx="1"/>
          </p:nvPr>
        </p:nvSpPr>
        <p:spPr>
          <a:xfrm>
            <a:off x="685801" y="1812759"/>
            <a:ext cx="10131425" cy="4475746"/>
          </a:xfrm>
        </p:spPr>
        <p:txBody>
          <a:bodyPr>
            <a:normAutofit/>
          </a:bodyPr>
          <a:lstStyle/>
          <a:p>
            <a:r>
              <a:rPr lang="en-US" sz="2400" dirty="0"/>
              <a:t>1. Determine the acceleration that result when 12 N net force is applied to a 3 kg object and then to a 6 kg object.</a:t>
            </a:r>
          </a:p>
          <a:p>
            <a:r>
              <a:rPr lang="en-US" sz="2400" dirty="0"/>
              <a:t>2. A net force of 15 N is exerted on an encyclopedia to cause it to accelerate at a rate of 5 m/s/s.  Determine the mass of the encyclopedia.</a:t>
            </a:r>
          </a:p>
          <a:p>
            <a:r>
              <a:rPr lang="en-US" sz="2400" dirty="0"/>
              <a:t>3. Suppose that a sled is accelerating at a rate of 2m/s/s.  If the net force is tripled and the mass doubled, then what is the new acceleration of the sled?</a:t>
            </a:r>
          </a:p>
          <a:p>
            <a:r>
              <a:rPr lang="en-US" sz="2400" dirty="0"/>
              <a:t>4. Suppose that a sled is accelerating at a rate of 2 m/s/s.  If the net force is tripled and the mass halved, then what is the new acceleration of the sled?</a:t>
            </a:r>
          </a:p>
        </p:txBody>
      </p:sp>
    </p:spTree>
    <p:extLst>
      <p:ext uri="{BB962C8B-B14F-4D97-AF65-F5344CB8AC3E}">
        <p14:creationId xmlns:p14="http://schemas.microsoft.com/office/powerpoint/2010/main" val="2542434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continued motion require continued force?</a:t>
            </a:r>
          </a:p>
        </p:txBody>
      </p:sp>
      <p:sp>
        <p:nvSpPr>
          <p:cNvPr id="3" name="Content Placeholder 2"/>
          <p:cNvSpPr>
            <a:spLocks noGrp="1"/>
          </p:cNvSpPr>
          <p:nvPr>
            <p:ph idx="1"/>
          </p:nvPr>
        </p:nvSpPr>
        <p:spPr/>
        <p:txBody>
          <a:bodyPr/>
          <a:lstStyle/>
          <a:p>
            <a:r>
              <a:rPr lang="en-US" dirty="0"/>
              <a:t>Discussion</a:t>
            </a:r>
          </a:p>
        </p:txBody>
      </p:sp>
    </p:spTree>
    <p:extLst>
      <p:ext uri="{BB962C8B-B14F-4D97-AF65-F5344CB8AC3E}">
        <p14:creationId xmlns:p14="http://schemas.microsoft.com/office/powerpoint/2010/main" val="1180345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acceleration</a:t>
            </a:r>
          </a:p>
        </p:txBody>
      </p:sp>
      <p:sp>
        <p:nvSpPr>
          <p:cNvPr id="3" name="Content Placeholder 2"/>
          <p:cNvSpPr>
            <a:spLocks noGrp="1"/>
          </p:cNvSpPr>
          <p:nvPr>
            <p:ph idx="1"/>
          </p:nvPr>
        </p:nvSpPr>
        <p:spPr/>
        <p:txBody>
          <a:bodyPr>
            <a:normAutofit/>
          </a:bodyPr>
          <a:lstStyle/>
          <a:p>
            <a:r>
              <a:rPr lang="en-US" sz="2800" dirty="0"/>
              <a:t>An applied force of 50 N is used to accelerate an object to the right across a frictional surface.  The object encounters 10 N of friction.  Draw a free-body diagram to determine the Normal Force ( if the Force of gravity is 80 N), the net force, the mass, and the acceleration of the object. (Neglect air resistance)</a:t>
            </a:r>
          </a:p>
        </p:txBody>
      </p:sp>
    </p:spTree>
    <p:extLst>
      <p:ext uri="{BB962C8B-B14F-4D97-AF65-F5344CB8AC3E}">
        <p14:creationId xmlns:p14="http://schemas.microsoft.com/office/powerpoint/2010/main" val="2260789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TM03457452[[fn=Celestial]]</Template>
  <TotalTime>4269</TotalTime>
  <Words>891</Words>
  <Application>Microsoft Office PowerPoint</Application>
  <PresentationFormat>Widescreen</PresentationFormat>
  <Paragraphs>72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Cambria Math</vt:lpstr>
      <vt:lpstr>Celestial</vt:lpstr>
      <vt:lpstr>Newton’s second law</vt:lpstr>
      <vt:lpstr>Just a little review</vt:lpstr>
      <vt:lpstr>Just a little more review</vt:lpstr>
      <vt:lpstr>Newton’s Second Law</vt:lpstr>
      <vt:lpstr>This expressed as an equation</vt:lpstr>
      <vt:lpstr>Net force = acceleration</vt:lpstr>
      <vt:lpstr>Practice</vt:lpstr>
      <vt:lpstr>Does continued motion require continued force?</vt:lpstr>
      <vt:lpstr>Finding acceleration</vt:lpstr>
      <vt:lpstr>More practice</vt:lpstr>
      <vt:lpstr>Drag force and terminal velocity</vt:lpstr>
      <vt:lpstr>Terminal velocity</vt:lpstr>
      <vt:lpstr>How to calculate</vt:lpstr>
      <vt:lpstr>Factors that contribute to terminal velocity</vt:lpstr>
      <vt:lpstr>Newton’s third law</vt:lpstr>
      <vt:lpstr>The Third law</vt:lpstr>
      <vt:lpstr>Break it down</vt:lpstr>
      <vt:lpstr>Example</vt:lpstr>
      <vt:lpstr>Identifying action reaction force pairs</vt:lpstr>
      <vt:lpstr>Identify six pairs of forces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second law</dc:title>
  <dc:creator>DeLacy Humbert</dc:creator>
  <cp:lastModifiedBy>Humbert, DeLacy</cp:lastModifiedBy>
  <cp:revision>10</cp:revision>
  <dcterms:created xsi:type="dcterms:W3CDTF">2017-01-31T16:50:44Z</dcterms:created>
  <dcterms:modified xsi:type="dcterms:W3CDTF">2017-02-03T16:29:16Z</dcterms:modified>
</cp:coreProperties>
</file>