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5551" autoAdjust="0"/>
  </p:normalViewPr>
  <p:slideViewPr>
    <p:cSldViewPr showGuides="1">
      <p:cViewPr varScale="1">
        <p:scale>
          <a:sx n="64" d="100"/>
          <a:sy n="64" d="100"/>
        </p:scale>
        <p:origin x="72" y="4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2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80F42-9DAF-469C-AFE5-1C0A2BEF4EBE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4F84F-9325-42B1-BD5F-F20860E8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7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/>
              <a:t>Chrome text with reflection</a:t>
            </a:r>
            <a:br>
              <a:rPr lang="en-US" b="1" dirty="0"/>
            </a:br>
            <a:r>
              <a:rPr lang="en-US" sz="1400" b="0" dirty="0"/>
              <a:t>(</a:t>
            </a:r>
            <a:r>
              <a:rPr lang="en-US" sz="1400" b="0" baseline="0" dirty="0"/>
              <a:t>Advanced</a:t>
            </a:r>
            <a:r>
              <a:rPr lang="en-US" sz="1400" b="0" dirty="0"/>
              <a:t>)</a:t>
            </a:r>
            <a:endParaRPr lang="en-US" sz="1400" b="1" dirty="0"/>
          </a:p>
          <a:p>
            <a:endParaRPr lang="en-US" sz="1400" i="1" dirty="0"/>
          </a:p>
          <a:p>
            <a:endParaRPr lang="en-US" sz="1400" dirty="0"/>
          </a:p>
          <a:p>
            <a:r>
              <a:rPr lang="en-US" sz="1200" dirty="0"/>
              <a:t>To</a:t>
            </a:r>
            <a:r>
              <a:rPr lang="en-US" sz="1200" baseline="0" dirty="0"/>
              <a:t> reproduce the text effects on this slide, do the following:</a:t>
            </a: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 the </a:t>
            </a:r>
            <a:r>
              <a:rPr lang="en-US" sz="1200" b="1" i="0" dirty="0"/>
              <a:t>Home</a:t>
            </a:r>
            <a:r>
              <a:rPr lang="en-US" sz="1200" i="0" dirty="0"/>
              <a:t> tab, in the</a:t>
            </a:r>
            <a:r>
              <a:rPr lang="en-US" sz="1200" i="0" baseline="0" dirty="0"/>
              <a:t> </a:t>
            </a:r>
            <a:r>
              <a:rPr lang="en-US" sz="1200" b="1" i="0" baseline="0" dirty="0"/>
              <a:t>Slides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Layout</a:t>
            </a:r>
            <a:r>
              <a:rPr lang="en-US" sz="1200" i="0" baseline="0" dirty="0"/>
              <a:t>, and then click </a:t>
            </a:r>
            <a:r>
              <a:rPr lang="en-US" sz="1200" b="1" i="0" baseline="0" dirty="0"/>
              <a:t>Blank</a:t>
            </a:r>
            <a:r>
              <a:rPr lang="en-US" sz="1200" i="0" baseline="0" dirty="0"/>
              <a:t>.</a:t>
            </a:r>
            <a:endParaRPr lang="en-US" sz="1200" i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</a:t>
            </a:r>
            <a:r>
              <a:rPr lang="en-US" sz="1200" i="0" baseline="0" dirty="0"/>
              <a:t> the </a:t>
            </a:r>
            <a:r>
              <a:rPr lang="en-US" sz="1200" b="1" i="0" baseline="0" dirty="0"/>
              <a:t>Insert</a:t>
            </a:r>
            <a:r>
              <a:rPr lang="en-US" sz="1200" i="0" baseline="0" dirty="0"/>
              <a:t> tab, in the </a:t>
            </a:r>
            <a:r>
              <a:rPr lang="en-US" sz="1200" b="1" i="0" baseline="0" dirty="0"/>
              <a:t>Text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Text Box</a:t>
            </a:r>
            <a:r>
              <a:rPr lang="en-US" sz="1200" i="0" baseline="0" dirty="0"/>
              <a:t>, and then on the slide, drag to draw the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/>
              <a:t>Enter text in the text box, select the text, and then o</a:t>
            </a:r>
            <a:r>
              <a:rPr lang="en-US" sz="1200" i="0" dirty="0"/>
              <a:t>n the </a:t>
            </a:r>
            <a:r>
              <a:rPr lang="en-US" sz="1200" b="1" i="0" dirty="0"/>
              <a:t>Home</a:t>
            </a:r>
            <a:r>
              <a:rPr lang="en-US" sz="1200" i="0" baseline="0" dirty="0"/>
              <a:t> tab, in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group, select </a:t>
            </a:r>
            <a:r>
              <a:rPr lang="en-US" sz="1200" b="1" i="0" baseline="0" dirty="0"/>
              <a:t>Corbel</a:t>
            </a:r>
            <a:r>
              <a:rPr lang="en-US" sz="1200" i="0" baseline="0" dirty="0"/>
              <a:t> from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list, select </a:t>
            </a:r>
            <a:r>
              <a:rPr lang="en-US" sz="1200" b="1" i="0" baseline="0" dirty="0"/>
              <a:t>60</a:t>
            </a:r>
            <a:r>
              <a:rPr lang="en-US" sz="1200" i="0" baseline="0" dirty="0"/>
              <a:t> from the </a:t>
            </a:r>
            <a:r>
              <a:rPr lang="en-US" sz="1200" b="1" i="0" baseline="0" dirty="0"/>
              <a:t>Font Size </a:t>
            </a:r>
            <a:r>
              <a:rPr lang="en-US" sz="1200" i="0" baseline="0" dirty="0"/>
              <a:t>list, and then click </a:t>
            </a:r>
            <a:r>
              <a:rPr lang="en-US" sz="1200" b="1" i="0" baseline="0" dirty="0"/>
              <a:t>Bold</a:t>
            </a:r>
            <a:r>
              <a:rPr lang="en-US" sz="1200" i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i="0" baseline="0" dirty="0"/>
              <a:t> tab, in the </a:t>
            </a:r>
            <a:r>
              <a:rPr lang="en-US" sz="1200" b="1" i="0" baseline="0" dirty="0"/>
              <a:t>Paragraph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Center</a:t>
            </a:r>
            <a:r>
              <a:rPr lang="en-US" sz="1200" i="0" baseline="0" dirty="0"/>
              <a:t> to center the text in the text box.</a:t>
            </a:r>
            <a:endParaRPr lang="en-US" sz="1200" i="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Font</a:t>
            </a:r>
            <a:r>
              <a:rPr lang="en-US" sz="1200" dirty="0"/>
              <a:t> group, click </a:t>
            </a:r>
            <a:r>
              <a:rPr lang="en-US" sz="1200" b="1" dirty="0"/>
              <a:t>Character Spacing</a:t>
            </a:r>
            <a:r>
              <a:rPr lang="en-US" sz="1200" dirty="0"/>
              <a:t>, and then click </a:t>
            </a:r>
            <a:r>
              <a:rPr lang="en-US" sz="1200" b="1" dirty="0"/>
              <a:t>More Spacing</a:t>
            </a:r>
            <a:r>
              <a:rPr lang="en-US" sz="1200" dirty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Font</a:t>
            </a:r>
            <a:r>
              <a:rPr lang="en-US" sz="1200" dirty="0"/>
              <a:t> dialog box, on</a:t>
            </a:r>
            <a:r>
              <a:rPr lang="en-US" sz="1200" baseline="0" dirty="0"/>
              <a:t> the </a:t>
            </a:r>
            <a:r>
              <a:rPr lang="en-US" sz="1200" b="1" baseline="0" dirty="0"/>
              <a:t>Character </a:t>
            </a:r>
            <a:r>
              <a:rPr lang="en-US" sz="1200" b="1" dirty="0"/>
              <a:t>Spacing</a:t>
            </a:r>
            <a:r>
              <a:rPr lang="en-US" sz="1200" b="1" baseline="0" dirty="0"/>
              <a:t> </a:t>
            </a:r>
            <a:r>
              <a:rPr lang="en-US" sz="1200" baseline="0" dirty="0"/>
              <a:t>tab, in the </a:t>
            </a:r>
            <a:r>
              <a:rPr lang="en-US" sz="1200" b="1" baseline="0" dirty="0"/>
              <a:t>Spacing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Expanded</a:t>
            </a:r>
            <a:r>
              <a:rPr lang="en-US" sz="1200" baseline="0" dirty="0"/>
              <a:t>. In the </a:t>
            </a:r>
            <a:r>
              <a:rPr lang="en-US" sz="1200" b="1" baseline="0" dirty="0"/>
              <a:t>By</a:t>
            </a:r>
            <a:r>
              <a:rPr lang="en-US" sz="1200" baseline="0" dirty="0"/>
              <a:t> box, enter </a:t>
            </a:r>
            <a:r>
              <a:rPr lang="en-US" sz="1200" b="1" baseline="0" dirty="0"/>
              <a:t>2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Under </a:t>
            </a:r>
            <a:r>
              <a:rPr lang="en-US" sz="1200" b="1" dirty="0"/>
              <a:t>Drawing Tools</a:t>
            </a:r>
            <a:r>
              <a:rPr lang="en-US" sz="1200" dirty="0"/>
              <a:t>, on the </a:t>
            </a:r>
            <a:r>
              <a:rPr lang="en-US" sz="1200" b="1" dirty="0"/>
              <a:t>Format</a:t>
            </a:r>
            <a:r>
              <a:rPr lang="en-US" sz="1200" dirty="0"/>
              <a:t> tab, in the </a:t>
            </a:r>
            <a:r>
              <a:rPr lang="en-US" sz="1200" b="1" dirty="0"/>
              <a:t>WordArt Styles </a:t>
            </a:r>
            <a:r>
              <a:rPr lang="en-US" sz="1200" dirty="0"/>
              <a:t>group, click the arrow next</a:t>
            </a:r>
            <a:r>
              <a:rPr lang="en-US" sz="1200" baseline="0" dirty="0"/>
              <a:t> to</a:t>
            </a:r>
            <a:r>
              <a:rPr lang="en-US" sz="1200" dirty="0"/>
              <a:t> </a:t>
            </a:r>
            <a:r>
              <a:rPr lang="en-US" sz="1200" b="1" dirty="0"/>
              <a:t>Text Fill</a:t>
            </a:r>
            <a:r>
              <a:rPr lang="en-US" sz="1200" dirty="0"/>
              <a:t>, point to </a:t>
            </a:r>
            <a:r>
              <a:rPr lang="en-US" sz="1200" b="1" dirty="0"/>
              <a:t>Gradient</a:t>
            </a:r>
            <a:r>
              <a:rPr lang="en-US" sz="1200" dirty="0"/>
              <a:t>, and then click </a:t>
            </a:r>
            <a:r>
              <a:rPr lang="en-US" sz="1200" b="1" dirty="0"/>
              <a:t>More Gradients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In the </a:t>
            </a:r>
            <a:r>
              <a:rPr lang="en-US" sz="1200" b="1" dirty="0"/>
              <a:t>Format Text Effects </a:t>
            </a:r>
            <a:r>
              <a:rPr lang="en-US" sz="1200" dirty="0"/>
              <a:t>dialog box, click </a:t>
            </a:r>
            <a:r>
              <a:rPr lang="en-US" sz="1200" b="1" dirty="0"/>
              <a:t>Text Fill </a:t>
            </a:r>
            <a:r>
              <a:rPr lang="en-US" sz="1200" dirty="0"/>
              <a:t>in the left pane, select</a:t>
            </a:r>
            <a:r>
              <a:rPr lang="en-US" sz="1200" baseline="0" dirty="0"/>
              <a:t> </a:t>
            </a:r>
            <a:r>
              <a:rPr lang="en-US" sz="1200" b="1" dirty="0"/>
              <a:t>Gradient fill </a:t>
            </a:r>
            <a:r>
              <a:rPr lang="en-US" sz="1200" dirty="0"/>
              <a:t>in the right</a:t>
            </a:r>
            <a:r>
              <a:rPr lang="en-US" sz="1200" baseline="0" dirty="0"/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/>
              <a:t>In the </a:t>
            </a:r>
            <a:r>
              <a:rPr lang="en-US" sz="1200" b="1" dirty="0"/>
              <a:t>Type</a:t>
            </a:r>
            <a:r>
              <a:rPr lang="en-US" sz="1200" dirty="0"/>
              <a:t> list, select </a:t>
            </a:r>
            <a:r>
              <a:rPr lang="en-US" sz="1200" b="1" dirty="0"/>
              <a:t>Linear</a:t>
            </a:r>
            <a:r>
              <a:rPr lang="en-US" sz="1200" dirty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/>
              <a:t>Click the button next to </a:t>
            </a:r>
            <a:r>
              <a:rPr lang="en-US" sz="1200" b="1" dirty="0"/>
              <a:t>Direction</a:t>
            </a:r>
            <a:r>
              <a:rPr lang="en-US" sz="1200" dirty="0"/>
              <a:t>, and then</a:t>
            </a:r>
            <a:r>
              <a:rPr lang="en-US" sz="1200" baseline="0" dirty="0"/>
              <a:t> click</a:t>
            </a:r>
            <a:r>
              <a:rPr lang="en-US" sz="1200" dirty="0"/>
              <a:t> </a:t>
            </a:r>
            <a:r>
              <a:rPr lang="en-US" sz="1200" b="1" dirty="0"/>
              <a:t>Linear Down </a:t>
            </a:r>
            <a:r>
              <a:rPr lang="en-US" sz="1200" dirty="0"/>
              <a:t>(first row, second option from the left).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/>
              <a:t>In the </a:t>
            </a:r>
            <a:r>
              <a:rPr lang="en-US" sz="1200" b="1" dirty="0"/>
              <a:t>Angle</a:t>
            </a:r>
            <a:r>
              <a:rPr lang="en-US" sz="1200" dirty="0"/>
              <a:t> box, enter </a:t>
            </a:r>
            <a:r>
              <a:rPr lang="en-US" sz="1200" b="1" dirty="0"/>
              <a:t>90°</a:t>
            </a:r>
            <a:r>
              <a:rPr lang="en-US" sz="1200" dirty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i="0" baseline="0" dirty="0"/>
              <a:t>Under </a:t>
            </a:r>
            <a:r>
              <a:rPr lang="en-US" sz="1200" b="1" i="0" baseline="0" dirty="0"/>
              <a:t>Gradient stops</a:t>
            </a:r>
            <a:r>
              <a:rPr lang="en-US" sz="1200" i="0" baseline="0" dirty="0"/>
              <a:t>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b="0" i="0" baseline="0" dirty="0"/>
              <a:t> until five stops appear in the slider</a:t>
            </a:r>
            <a:endParaRPr lang="en-US" sz="1200" i="0" baseline="0" dirty="0"/>
          </a:p>
          <a:p>
            <a:pPr marL="228600" lvl="0" indent="-228600">
              <a:buFont typeface="+mj-lt"/>
              <a:buAutoNum type="arabicPeriod" startAt="9"/>
            </a:pPr>
            <a:r>
              <a:rPr lang="en-US" sz="1200" dirty="0"/>
              <a:t>Also under </a:t>
            </a:r>
            <a:r>
              <a:rPr lang="en-US" sz="1200" b="1" dirty="0"/>
              <a:t>Gradient stops</a:t>
            </a:r>
            <a:r>
              <a:rPr lang="en-US" sz="1200" dirty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first stop in the slider</a:t>
            </a:r>
            <a:r>
              <a:rPr lang="en-US" sz="1200" dirty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In the </a:t>
            </a:r>
            <a:r>
              <a:rPr lang="en-US" sz="1200" b="1" dirty="0"/>
              <a:t>Position </a:t>
            </a:r>
            <a:r>
              <a:rPr lang="en-US" sz="1200" dirty="0"/>
              <a:t>box, enter </a:t>
            </a:r>
            <a:r>
              <a:rPr lang="en-US" sz="1200" b="1" dirty="0"/>
              <a:t>0%</a:t>
            </a:r>
            <a:r>
              <a:rPr lang="en-US" sz="1200" dirty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click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Red: </a:t>
            </a:r>
            <a:r>
              <a:rPr lang="en-US" sz="1200" b="1" dirty="0"/>
              <a:t>55</a:t>
            </a:r>
            <a:r>
              <a:rPr lang="en-US" sz="1200" dirty="0"/>
              <a:t>, Green: </a:t>
            </a:r>
            <a:r>
              <a:rPr lang="en-US" sz="1200" b="1" dirty="0"/>
              <a:t>146</a:t>
            </a:r>
            <a:r>
              <a:rPr lang="en-US" sz="1200" dirty="0"/>
              <a:t>, and Blue: </a:t>
            </a:r>
            <a:r>
              <a:rPr lang="en-US" sz="1200" b="1" dirty="0"/>
              <a:t>170</a:t>
            </a:r>
            <a:r>
              <a:rPr lang="en-US" sz="1200" dirty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next stop in the slider</a:t>
            </a:r>
            <a:r>
              <a:rPr lang="en-US" sz="1200" dirty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In the </a:t>
            </a:r>
            <a:r>
              <a:rPr lang="en-US" sz="1200" b="1" dirty="0"/>
              <a:t>Position </a:t>
            </a:r>
            <a:r>
              <a:rPr lang="en-US" sz="1200" dirty="0"/>
              <a:t>box, enter </a:t>
            </a:r>
            <a:r>
              <a:rPr lang="en-US" sz="1200" b="1" dirty="0"/>
              <a:t>50%</a:t>
            </a:r>
            <a:r>
              <a:rPr lang="en-US" sz="1200" b="0" dirty="0"/>
              <a:t>.</a:t>
            </a:r>
            <a:r>
              <a:rPr lang="en-US" sz="1200" b="1" dirty="0"/>
              <a:t>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click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Red: </a:t>
            </a:r>
            <a:r>
              <a:rPr lang="en-US" sz="1200" b="1" dirty="0"/>
              <a:t>223</a:t>
            </a:r>
            <a:r>
              <a:rPr lang="en-US" sz="1200" dirty="0"/>
              <a:t>, Green: </a:t>
            </a:r>
            <a:r>
              <a:rPr lang="en-US" sz="1200" b="1" dirty="0"/>
              <a:t>240</a:t>
            </a:r>
            <a:r>
              <a:rPr lang="en-US" sz="1200" dirty="0"/>
              <a:t>, Blue: </a:t>
            </a:r>
            <a:r>
              <a:rPr lang="en-US" sz="1200" b="1" dirty="0"/>
              <a:t>245</a:t>
            </a:r>
            <a:r>
              <a:rPr lang="en-US" sz="1200" dirty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next stop in the slider</a:t>
            </a:r>
            <a:r>
              <a:rPr lang="en-US" sz="1200" dirty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In the </a:t>
            </a:r>
            <a:r>
              <a:rPr lang="en-US" sz="1200" b="1" dirty="0"/>
              <a:t>Position </a:t>
            </a:r>
            <a:r>
              <a:rPr lang="en-US" sz="1200" dirty="0"/>
              <a:t>box, enter </a:t>
            </a:r>
            <a:r>
              <a:rPr lang="en-US" sz="1200" b="1" dirty="0"/>
              <a:t>56%</a:t>
            </a:r>
            <a:r>
              <a:rPr lang="en-US" sz="1200" b="0" dirty="0"/>
              <a:t>.</a:t>
            </a:r>
            <a:r>
              <a:rPr lang="en-US" sz="1200" dirty="0"/>
              <a:t>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click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Red: </a:t>
            </a:r>
            <a:r>
              <a:rPr lang="en-US" sz="1200" b="1" dirty="0"/>
              <a:t>67</a:t>
            </a:r>
            <a:r>
              <a:rPr lang="en-US" sz="1200" dirty="0"/>
              <a:t>, Green: </a:t>
            </a:r>
            <a:r>
              <a:rPr lang="en-US" sz="1200" b="1" dirty="0"/>
              <a:t>74</a:t>
            </a:r>
            <a:r>
              <a:rPr lang="en-US" sz="1200" dirty="0"/>
              <a:t>, Blue: </a:t>
            </a:r>
            <a:r>
              <a:rPr lang="en-US" sz="1200" b="1" dirty="0"/>
              <a:t>90</a:t>
            </a:r>
            <a:r>
              <a:rPr lang="en-US" sz="1200" dirty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next stop in the slider</a:t>
            </a:r>
            <a:r>
              <a:rPr lang="en-US" sz="1200" dirty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In the </a:t>
            </a:r>
            <a:r>
              <a:rPr lang="en-US" sz="1200" b="1" dirty="0"/>
              <a:t>Position </a:t>
            </a:r>
            <a:r>
              <a:rPr lang="en-US" sz="1200" dirty="0"/>
              <a:t>box, enter </a:t>
            </a:r>
            <a:r>
              <a:rPr lang="en-US" sz="1200" b="1" dirty="0"/>
              <a:t>60%</a:t>
            </a:r>
            <a:r>
              <a:rPr lang="en-US" sz="1200" dirty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click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Red: </a:t>
            </a:r>
            <a:r>
              <a:rPr lang="en-US" sz="1200" b="1" dirty="0"/>
              <a:t>185</a:t>
            </a:r>
            <a:r>
              <a:rPr lang="en-US" sz="1200" dirty="0"/>
              <a:t>, Green:</a:t>
            </a:r>
            <a:r>
              <a:rPr lang="en-US" sz="1200" b="1" dirty="0"/>
              <a:t> 171</a:t>
            </a:r>
            <a:r>
              <a:rPr lang="en-US" sz="1200" dirty="0"/>
              <a:t>, Blue: </a:t>
            </a:r>
            <a:r>
              <a:rPr lang="en-US" sz="1200" b="1" dirty="0"/>
              <a:t>147</a:t>
            </a:r>
            <a:r>
              <a:rPr lang="en-US" sz="1200" dirty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last stop in the slider</a:t>
            </a:r>
            <a:r>
              <a:rPr lang="en-US" sz="1200" dirty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In the </a:t>
            </a:r>
            <a:r>
              <a:rPr lang="en-US" sz="1200" b="1" dirty="0"/>
              <a:t>Position </a:t>
            </a:r>
            <a:r>
              <a:rPr lang="en-US" sz="1200" dirty="0"/>
              <a:t>box, enter </a:t>
            </a:r>
            <a:r>
              <a:rPr lang="en-US" sz="1200" b="1" dirty="0"/>
              <a:t>90%</a:t>
            </a:r>
            <a:r>
              <a:rPr lang="en-US" sz="1200" dirty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and then </a:t>
            </a:r>
            <a:r>
              <a:rPr lang="en-US" sz="1200" i="0" baseline="0" dirty="0"/>
              <a:t>under </a:t>
            </a:r>
            <a:r>
              <a:rPr lang="en-US" sz="1200" b="1" i="0" baseline="0" dirty="0"/>
              <a:t>Theme Colors</a:t>
            </a:r>
            <a:r>
              <a:rPr lang="en-US" sz="1200" i="0" baseline="0" dirty="0"/>
              <a:t> </a:t>
            </a:r>
            <a:r>
              <a:rPr lang="en-US" sz="1200" dirty="0"/>
              <a:t>click </a:t>
            </a:r>
            <a:r>
              <a:rPr lang="en-US" sz="1200" b="1" dirty="0"/>
              <a:t>White, Background 1 </a:t>
            </a:r>
            <a:r>
              <a:rPr lang="en-US" sz="1200" b="0" dirty="0"/>
              <a:t>(first row, first option from the left)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/>
              <a:t> Select</a:t>
            </a:r>
            <a:r>
              <a:rPr lang="en-US" sz="1200" dirty="0"/>
              <a:t> the text on the slide, and then under </a:t>
            </a:r>
            <a:r>
              <a:rPr lang="en-US" sz="1200" b="1" dirty="0"/>
              <a:t>Drawing Tools</a:t>
            </a:r>
            <a:r>
              <a:rPr lang="en-US" sz="1200" dirty="0"/>
              <a:t>, on the </a:t>
            </a:r>
            <a:r>
              <a:rPr lang="en-US" sz="1200" b="1" dirty="0"/>
              <a:t>Format</a:t>
            </a:r>
            <a:r>
              <a:rPr lang="en-US" sz="1200" dirty="0"/>
              <a:t> tab, in the </a:t>
            </a:r>
            <a:r>
              <a:rPr lang="en-US" sz="1200" b="1" dirty="0"/>
              <a:t>WordArt Styles </a:t>
            </a:r>
            <a:r>
              <a:rPr lang="en-US" sz="1200" dirty="0"/>
              <a:t>group, click </a:t>
            </a:r>
            <a:r>
              <a:rPr lang="en-US" sz="1200" b="1" dirty="0"/>
              <a:t>Text Effects</a:t>
            </a:r>
            <a:r>
              <a:rPr lang="en-US" sz="1200" dirty="0"/>
              <a:t>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/>
              <a:t>Point to </a:t>
            </a:r>
            <a:r>
              <a:rPr lang="en-US" sz="1200" b="1" dirty="0"/>
              <a:t>Reflection</a:t>
            </a:r>
            <a:r>
              <a:rPr lang="en-US" sz="1200" dirty="0"/>
              <a:t>, and then under </a:t>
            </a:r>
            <a:r>
              <a:rPr lang="en-US" sz="1200" b="1" dirty="0"/>
              <a:t>Reflection Variations</a:t>
            </a:r>
            <a:r>
              <a:rPr lang="en-US" sz="1200" dirty="0"/>
              <a:t>, click </a:t>
            </a:r>
            <a:r>
              <a:rPr lang="en-US" sz="1200" b="1" dirty="0"/>
              <a:t>Half Reflection, touching </a:t>
            </a:r>
            <a:r>
              <a:rPr lang="en-US" sz="1200" dirty="0"/>
              <a:t>(first row, second option from the left).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Point to </a:t>
            </a:r>
            <a:r>
              <a:rPr lang="en-US" sz="1200" b="1" dirty="0"/>
              <a:t>Bevel</a:t>
            </a:r>
            <a:r>
              <a:rPr lang="en-US" sz="1200" dirty="0"/>
              <a:t>, and then under </a:t>
            </a:r>
            <a:r>
              <a:rPr lang="en-US" sz="1200" b="1" dirty="0"/>
              <a:t>Bevel</a:t>
            </a:r>
            <a:r>
              <a:rPr lang="en-US" sz="1200" dirty="0"/>
              <a:t>, click </a:t>
            </a:r>
            <a:r>
              <a:rPr lang="en-US" sz="1200" b="1" dirty="0"/>
              <a:t>Cool Slant </a:t>
            </a:r>
            <a:r>
              <a:rPr lang="en-US" sz="1200" dirty="0"/>
              <a:t>(first row, fourth option from the left).</a:t>
            </a:r>
          </a:p>
          <a:p>
            <a:pPr marL="228600" lvl="1" indent="-228600">
              <a:buFont typeface="+mj-lt"/>
              <a:buAutoNum type="arabicPeriod" startAt="11"/>
              <a:defRPr/>
            </a:pPr>
            <a:r>
              <a:rPr lang="en-US" sz="1200" i="0" baseline="0" dirty="0"/>
              <a:t>Under </a:t>
            </a:r>
            <a:r>
              <a:rPr lang="en-US" sz="1200" b="1" i="0" baseline="0" dirty="0"/>
              <a:t>Drawing Tools</a:t>
            </a:r>
            <a:r>
              <a:rPr lang="en-US" sz="1200" i="0" baseline="0" dirty="0"/>
              <a:t>, on the </a:t>
            </a:r>
            <a:r>
              <a:rPr lang="en-US" sz="1200" b="1" i="0" baseline="0" dirty="0"/>
              <a:t>Format</a:t>
            </a:r>
            <a:r>
              <a:rPr lang="en-US" sz="1200" i="0" baseline="0" dirty="0"/>
              <a:t> tab, in the bottom right corner of the </a:t>
            </a:r>
            <a:r>
              <a:rPr lang="en-US" sz="1200" b="1" i="0" baseline="0" dirty="0"/>
              <a:t>WordArt Styles</a:t>
            </a:r>
            <a:r>
              <a:rPr lang="en-US" sz="1200" i="0" baseline="0" dirty="0"/>
              <a:t> group, click the </a:t>
            </a:r>
            <a:r>
              <a:rPr lang="en-US" sz="1200" b="1" i="0" baseline="0" dirty="0"/>
              <a:t>Format Text Effects </a:t>
            </a:r>
            <a:r>
              <a:rPr lang="en-US" sz="1200" i="0" baseline="0" dirty="0"/>
              <a:t>dialog box launcher. In the </a:t>
            </a:r>
            <a:r>
              <a:rPr lang="en-US" sz="1200" b="1" i="0" baseline="0" dirty="0"/>
              <a:t>Format Text Effects </a:t>
            </a:r>
            <a:r>
              <a:rPr lang="en-US" sz="1200" i="0" baseline="0" dirty="0"/>
              <a:t>dialog box, click </a:t>
            </a:r>
            <a:r>
              <a:rPr lang="en-US" sz="1200" b="1" dirty="0"/>
              <a:t>3-D Format </a:t>
            </a:r>
            <a:r>
              <a:rPr lang="en-US" sz="1200" dirty="0"/>
              <a:t>in the left pane, and then do the following in the right</a:t>
            </a:r>
            <a:r>
              <a:rPr lang="en-US" sz="1200" baseline="0" dirty="0"/>
              <a:t> pane</a:t>
            </a:r>
            <a:r>
              <a:rPr lang="en-US" sz="1200" dirty="0"/>
              <a:t>:</a:t>
            </a:r>
          </a:p>
          <a:p>
            <a:pPr marL="685800" lvl="2" indent="-228600">
              <a:buFont typeface="Arial" pitchFamily="34" charset="0"/>
              <a:buChar char="•"/>
              <a:defRPr/>
            </a:pPr>
            <a:r>
              <a:rPr lang="en-US" sz="1200" dirty="0"/>
              <a:t>Under </a:t>
            </a:r>
            <a:r>
              <a:rPr lang="en-US" sz="1200" b="1" dirty="0"/>
              <a:t>Bevel</a:t>
            </a:r>
            <a:r>
              <a:rPr lang="en-US" sz="1200" dirty="0"/>
              <a:t>, next to </a:t>
            </a:r>
            <a:r>
              <a:rPr lang="en-US" sz="1200" b="1" dirty="0"/>
              <a:t>Top</a:t>
            </a:r>
            <a:r>
              <a:rPr lang="en-US" sz="1200" dirty="0"/>
              <a:t>, in the </a:t>
            </a:r>
            <a:r>
              <a:rPr lang="en-US" sz="1200" b="1" dirty="0"/>
              <a:t>Width</a:t>
            </a:r>
            <a:r>
              <a:rPr lang="en-US" sz="1200" dirty="0"/>
              <a:t> box, enter </a:t>
            </a:r>
            <a:r>
              <a:rPr lang="en-US" sz="1200" b="1" dirty="0"/>
              <a:t>4 pt</a:t>
            </a:r>
            <a:r>
              <a:rPr lang="en-US" sz="1200" b="0" dirty="0"/>
              <a:t>,</a:t>
            </a:r>
            <a:r>
              <a:rPr lang="en-US" sz="1200" b="1" dirty="0"/>
              <a:t> </a:t>
            </a:r>
            <a:r>
              <a:rPr lang="en-US" sz="1200" dirty="0"/>
              <a:t>and in the </a:t>
            </a:r>
            <a:r>
              <a:rPr lang="en-US" sz="1200" b="1" dirty="0"/>
              <a:t>Height</a:t>
            </a:r>
            <a:r>
              <a:rPr lang="en-US" sz="1200" dirty="0"/>
              <a:t> box, enter </a:t>
            </a:r>
            <a:r>
              <a:rPr lang="en-US" sz="1200" b="1" dirty="0"/>
              <a:t>0.8 pt</a:t>
            </a:r>
            <a:r>
              <a:rPr lang="en-US" sz="1200" dirty="0"/>
              <a:t>.</a:t>
            </a:r>
          </a:p>
          <a:p>
            <a:pPr marL="685800" lvl="4" indent="-228600">
              <a:buFont typeface="Arial" pitchFamily="34" charset="0"/>
              <a:buChar char="•"/>
            </a:pPr>
            <a:r>
              <a:rPr lang="en-US" sz="1200" dirty="0"/>
              <a:t>Under </a:t>
            </a:r>
            <a:r>
              <a:rPr lang="en-US" sz="1200" b="1" dirty="0"/>
              <a:t>Surface</a:t>
            </a:r>
            <a:r>
              <a:rPr lang="en-US" sz="1200" dirty="0"/>
              <a:t>, click the button next to </a:t>
            </a:r>
            <a:r>
              <a:rPr lang="en-US" sz="1200" b="1" dirty="0"/>
              <a:t>Material</a:t>
            </a:r>
            <a:r>
              <a:rPr lang="en-US" sz="1200" dirty="0"/>
              <a:t>, and then under </a:t>
            </a:r>
            <a:r>
              <a:rPr lang="en-US" sz="1200" b="1" dirty="0"/>
              <a:t>Standard</a:t>
            </a:r>
            <a:r>
              <a:rPr lang="en-US" sz="1200" dirty="0"/>
              <a:t>, click </a:t>
            </a:r>
            <a:r>
              <a:rPr lang="en-US" sz="1200" b="1" dirty="0"/>
              <a:t>Metal </a:t>
            </a:r>
            <a:r>
              <a:rPr lang="en-US" sz="1200" b="0" dirty="0"/>
              <a:t>(fourth option from the left)</a:t>
            </a:r>
            <a:r>
              <a:rPr lang="en-US" sz="1200" dirty="0"/>
              <a:t>. </a:t>
            </a:r>
            <a:r>
              <a:rPr lang="en-US" sz="1200" b="0" baseline="0" dirty="0"/>
              <a:t>I</a:t>
            </a:r>
            <a:r>
              <a:rPr lang="en-US" sz="1200" dirty="0"/>
              <a:t>n the </a:t>
            </a:r>
            <a:r>
              <a:rPr lang="en-US" sz="1200" b="1" dirty="0"/>
              <a:t>Angle</a:t>
            </a:r>
            <a:r>
              <a:rPr lang="en-US" sz="1200" b="0" baseline="0" dirty="0"/>
              <a:t> box, e</a:t>
            </a:r>
            <a:r>
              <a:rPr lang="en-US" sz="1200" dirty="0"/>
              <a:t>nter </a:t>
            </a:r>
            <a:r>
              <a:rPr lang="en-US" sz="1200" b="1" dirty="0"/>
              <a:t>80°</a:t>
            </a:r>
            <a:r>
              <a:rPr lang="en-US" sz="1200" b="0" baseline="0" dirty="0"/>
              <a:t>.</a:t>
            </a:r>
            <a:r>
              <a:rPr lang="en-US" sz="1200" b="1" baseline="0" dirty="0"/>
              <a:t> </a:t>
            </a:r>
            <a:endParaRPr lang="en-US" sz="1200" dirty="0"/>
          </a:p>
          <a:p>
            <a:endParaRPr lang="en-US" sz="1200" b="0" baseline="0" dirty="0"/>
          </a:p>
          <a:p>
            <a:endParaRPr lang="en-US" sz="1200" b="0" baseline="0" dirty="0"/>
          </a:p>
          <a:p>
            <a:r>
              <a:rPr lang="en-US" sz="1200" dirty="0"/>
              <a:t>To</a:t>
            </a:r>
            <a:r>
              <a:rPr lang="en-US" sz="1200" baseline="0" dirty="0"/>
              <a:t> reproduce the background on this slide, do the following:</a:t>
            </a: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click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Direction</a:t>
            </a:r>
            <a:r>
              <a:rPr lang="en-US" sz="1200" dirty="0"/>
              <a:t>, and then</a:t>
            </a:r>
            <a:r>
              <a:rPr lang="en-US" sz="1200" baseline="0" dirty="0"/>
              <a:t> click</a:t>
            </a:r>
            <a:r>
              <a:rPr lang="en-US" sz="1200" dirty="0"/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Also under </a:t>
            </a:r>
            <a:r>
              <a:rPr lang="en-US" sz="1200" b="1" dirty="0"/>
              <a:t>Gradient stops</a:t>
            </a:r>
            <a:r>
              <a:rPr lang="en-US" sz="1200" dirty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first stop in the slider</a:t>
            </a:r>
            <a:r>
              <a:rPr lang="en-US" sz="1200" dirty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/>
              <a:t>In</a:t>
            </a:r>
            <a:r>
              <a:rPr lang="en-US" sz="1200" dirty="0"/>
              <a:t> the </a:t>
            </a:r>
            <a:r>
              <a:rPr lang="en-US" sz="1200" b="1" dirty="0"/>
              <a:t>Position </a:t>
            </a:r>
            <a:r>
              <a:rPr lang="en-US" sz="1200" dirty="0"/>
              <a:t>box, enter</a:t>
            </a:r>
            <a:r>
              <a:rPr lang="en-US" sz="1200" baseline="0" dirty="0"/>
              <a:t> </a:t>
            </a:r>
            <a:r>
              <a:rPr lang="en-US" sz="1200" b="1" baseline="0" dirty="0"/>
              <a:t>72</a:t>
            </a:r>
            <a:r>
              <a:rPr lang="en-US" sz="1200" b="1" dirty="0"/>
              <a:t>%</a:t>
            </a:r>
            <a:r>
              <a:rPr lang="en-US" sz="1200" dirty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and then </a:t>
            </a:r>
            <a:r>
              <a:rPr lang="en-US" sz="1200" i="0" baseline="0" dirty="0"/>
              <a:t>under </a:t>
            </a:r>
            <a:r>
              <a:rPr lang="en-US" sz="1200" b="1" i="0" baseline="0" dirty="0"/>
              <a:t>Theme Colors</a:t>
            </a:r>
            <a:r>
              <a:rPr lang="en-US" sz="1200" i="0" baseline="0" dirty="0"/>
              <a:t> </a:t>
            </a:r>
            <a:r>
              <a:rPr lang="en-US" sz="1200" dirty="0"/>
              <a:t>click </a:t>
            </a:r>
            <a:r>
              <a:rPr lang="en-US" sz="1200" b="1" dirty="0"/>
              <a:t>Black, Text 1, Lighter 5% </a:t>
            </a:r>
            <a:r>
              <a:rPr lang="en-US" sz="1200" b="0" dirty="0"/>
              <a:t>(sixth</a:t>
            </a:r>
            <a:r>
              <a:rPr lang="en-US" sz="1200" b="0" baseline="0" dirty="0"/>
              <a:t> row, second option from the left).</a:t>
            </a:r>
            <a:endParaRPr lang="en-US" sz="1200" b="0" dirty="0"/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/>
              <a:t>Select </a:t>
            </a:r>
            <a:r>
              <a:rPr lang="en-US" sz="1200" b="0" dirty="0"/>
              <a:t>the last stop in the slider, </a:t>
            </a:r>
            <a:r>
              <a:rPr lang="en-US" sz="1200" dirty="0"/>
              <a:t>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/>
              <a:t>In</a:t>
            </a:r>
            <a:r>
              <a:rPr lang="en-US" sz="1200" dirty="0"/>
              <a:t> the </a:t>
            </a:r>
            <a:r>
              <a:rPr lang="en-US" sz="1200" b="1" dirty="0"/>
              <a:t>Position</a:t>
            </a:r>
            <a:r>
              <a:rPr lang="en-US" sz="1200" b="1" baseline="0" dirty="0"/>
              <a:t> </a:t>
            </a:r>
            <a:r>
              <a:rPr lang="en-US" sz="1200" dirty="0"/>
              <a:t>box, enter</a:t>
            </a:r>
            <a:r>
              <a:rPr lang="en-US" sz="1200" baseline="0" dirty="0"/>
              <a:t> </a:t>
            </a:r>
            <a:r>
              <a:rPr lang="en-US" sz="1200" b="1" baseline="0" dirty="0"/>
              <a:t>100</a:t>
            </a:r>
            <a:r>
              <a:rPr lang="en-US" sz="1200" b="1" dirty="0"/>
              <a:t>%</a:t>
            </a:r>
            <a:r>
              <a:rPr lang="en-US" sz="1200" dirty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/>
              <a:t>Click the button next to </a:t>
            </a:r>
            <a:r>
              <a:rPr lang="en-US" sz="1200" b="1" dirty="0"/>
              <a:t>Color</a:t>
            </a:r>
            <a:r>
              <a:rPr lang="en-US" sz="1200" dirty="0"/>
              <a:t>, and then </a:t>
            </a:r>
            <a:r>
              <a:rPr lang="en-US" sz="1200" i="0" baseline="0" dirty="0"/>
              <a:t>under </a:t>
            </a:r>
            <a:r>
              <a:rPr lang="en-US" sz="1200" b="1" i="0" baseline="0" dirty="0"/>
              <a:t>Theme Colors</a:t>
            </a:r>
            <a:r>
              <a:rPr lang="en-US" sz="1200" i="0" baseline="0" dirty="0"/>
              <a:t> </a:t>
            </a:r>
            <a:r>
              <a:rPr lang="en-US" sz="1200" dirty="0"/>
              <a:t>click </a:t>
            </a:r>
            <a:r>
              <a:rPr lang="en-US" sz="1200" b="1" dirty="0"/>
              <a:t>White, Background 1, Darker 35% </a:t>
            </a:r>
            <a:r>
              <a:rPr lang="en-US" sz="1200" b="0" dirty="0"/>
              <a:t>(fifth</a:t>
            </a:r>
            <a:r>
              <a:rPr lang="en-US" sz="1200" b="0" baseline="0" dirty="0"/>
              <a:t> row, first option from the left). </a:t>
            </a:r>
            <a:endParaRPr lang="en-US" sz="1200" b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5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2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0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4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7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7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7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7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tx1">
                <a:lumMod val="95000"/>
                <a:lumOff val="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2283566"/>
            <a:ext cx="8077200" cy="1673352"/>
          </a:xfrm>
          <a:prstGeom prst="rect">
            <a:avLst/>
          </a:prstGeom>
          <a:ln>
            <a:noFill/>
          </a:ln>
        </p:spPr>
        <p:txBody>
          <a:bodyPr vert="horz" lIns="91440" tIns="0" rIns="45720" bIns="0" rtlCol="0" anchor="ctr" anchorCtr="0">
            <a:noAutofit/>
            <a:scene3d>
              <a:camera prst="orthographicFront"/>
              <a:lightRig rig="threePt" dir="t"/>
            </a:scene3d>
            <a:sp3d extrusionH="57150" prstMaterial="metal">
              <a:bevelT w="50800" h="10160" prst="coolSlant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200" normalizeH="0" baseline="0" noProof="0" dirty="0">
                <a:ln>
                  <a:noFill/>
                </a:ln>
                <a:gradFill>
                  <a:gsLst>
                    <a:gs pos="0">
                      <a:srgbClr val="3792AA"/>
                    </a:gs>
                    <a:gs pos="50000">
                      <a:srgbClr val="60B5CC">
                        <a:lumMod val="20000"/>
                        <a:lumOff val="80000"/>
                      </a:srgbClr>
                    </a:gs>
                    <a:gs pos="56000">
                      <a:srgbClr val="5A6378">
                        <a:lumMod val="75000"/>
                      </a:srgbClr>
                    </a:gs>
                    <a:gs pos="60000">
                      <a:srgbClr val="B9AB93"/>
                    </a:gs>
                    <a:gs pos="90000">
                      <a:schemeClr val="bg1"/>
                    </a:gs>
                  </a:gsLst>
                  <a:lin ang="5400000" scaled="0"/>
                </a:gradFill>
                <a:effectLst>
                  <a:reflection blurRad="6350" stA="60000" endA="900" endPos="58000" dir="5400000" sy="-100000" algn="bl" rotWithShape="0"/>
                </a:effectLst>
                <a:uLnTx/>
                <a:uFillTx/>
                <a:latin typeface="Corbel"/>
                <a:ea typeface="+mj-ea"/>
                <a:cs typeface="+mj-cs"/>
              </a:rPr>
              <a:t>MIRRORS</a:t>
            </a:r>
          </a:p>
        </p:txBody>
      </p:sp>
    </p:spTree>
    <p:extLst>
      <p:ext uri="{BB962C8B-B14F-4D97-AF65-F5344CB8AC3E}">
        <p14:creationId xmlns:p14="http://schemas.microsoft.com/office/powerpoint/2010/main" val="157042904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Specular and Diffuse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Specular Reflection</a:t>
            </a:r>
            <a:r>
              <a:rPr lang="en-US" dirty="0"/>
              <a:t>: reflection off of smooth surfaces.</a:t>
            </a:r>
          </a:p>
          <a:p>
            <a:r>
              <a:rPr lang="en-US" u="sng" dirty="0"/>
              <a:t>Diffuse Reflection</a:t>
            </a:r>
            <a:r>
              <a:rPr lang="en-US" dirty="0"/>
              <a:t>: reflection off of rough surfaces (paper, asphalt)</a:t>
            </a:r>
          </a:p>
          <a:p>
            <a:r>
              <a:rPr lang="en-US" dirty="0"/>
              <a:t>STILL FOLLOWS THE LAW OF REFLECTION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267200"/>
            <a:ext cx="7629941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8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Real Image?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image that is located where light rays reflected from the original object CONVERGE.</a:t>
            </a:r>
          </a:p>
          <a:p>
            <a:r>
              <a:rPr lang="en-US" dirty="0"/>
              <a:t>Examples: movies</a:t>
            </a:r>
          </a:p>
        </p:txBody>
      </p:sp>
    </p:spTree>
    <p:extLst>
      <p:ext uri="{BB962C8B-B14F-4D97-AF65-F5344CB8AC3E}">
        <p14:creationId xmlns:p14="http://schemas.microsoft.com/office/powerpoint/2010/main" val="227445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Ray Diagrams</a:t>
            </a:r>
            <a:br>
              <a:rPr lang="en-US" dirty="0"/>
            </a:br>
            <a:r>
              <a:rPr lang="en-US" dirty="0"/>
              <a:t>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Draw the image of the object.</a:t>
            </a:r>
          </a:p>
          <a:p>
            <a:pPr lvl="1"/>
            <a:r>
              <a:rPr lang="en-US" dirty="0"/>
              <a:t>Remember image distance is equal to the distance of the object.</a:t>
            </a:r>
          </a:p>
          <a:p>
            <a:r>
              <a:rPr lang="en-US" dirty="0"/>
              <a:t>Pick a point on the image of the object and draw the reflected ray that will travel to the eye.</a:t>
            </a:r>
          </a:p>
          <a:p>
            <a:r>
              <a:rPr lang="en-US" dirty="0"/>
              <a:t>Draw the incident ray for light traveling from the corresponding point on the object to the mirror.</a:t>
            </a:r>
          </a:p>
          <a:p>
            <a:r>
              <a:rPr lang="en-US" dirty="0"/>
              <a:t>Repeat these steps for at least two points on an object</a:t>
            </a:r>
          </a:p>
        </p:txBody>
      </p:sp>
    </p:spTree>
    <p:extLst>
      <p:ext uri="{BB962C8B-B14F-4D97-AF65-F5344CB8AC3E}">
        <p14:creationId xmlns:p14="http://schemas.microsoft.com/office/powerpoint/2010/main" val="112290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Curved Mirrors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404" y="1600200"/>
            <a:ext cx="684119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0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Curved Mirror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Principal Axis: If a curved mirror were a slice of sphere there would be a line passing through the sphere and attaching to the exact center of the mirror.</a:t>
            </a:r>
          </a:p>
          <a:p>
            <a:r>
              <a:rPr lang="en-US" dirty="0"/>
              <a:t>Center of Curvature: Point in the center of the sphere from which the mirror was sliced. Denoted by C.</a:t>
            </a:r>
          </a:p>
          <a:p>
            <a:r>
              <a:rPr lang="en-US" dirty="0"/>
              <a:t>Vertex: Point in the mirror’s surface where the principle axis meets the mirror. The geometric center of the mirror.</a:t>
            </a:r>
          </a:p>
          <a:p>
            <a:r>
              <a:rPr lang="en-US" dirty="0"/>
              <a:t>Focal Point:  Point midway between the vertex and the center of curvature.</a:t>
            </a:r>
          </a:p>
        </p:txBody>
      </p:sp>
    </p:spTree>
    <p:extLst>
      <p:ext uri="{BB962C8B-B14F-4D97-AF65-F5344CB8AC3E}">
        <p14:creationId xmlns:p14="http://schemas.microsoft.com/office/powerpoint/2010/main" val="3706669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04281"/>
            <a:ext cx="4727228" cy="3605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Vocabulary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708" y="1825625"/>
            <a:ext cx="2850642" cy="4351338"/>
          </a:xfrm>
        </p:spPr>
        <p:txBody>
          <a:bodyPr>
            <a:normAutofit/>
          </a:bodyPr>
          <a:lstStyle/>
          <a:p>
            <a:r>
              <a:rPr lang="en-US" dirty="0"/>
              <a:t>Radius of Curvature: Distance from the vertex to the center of the curvature.</a:t>
            </a:r>
          </a:p>
        </p:txBody>
      </p:sp>
    </p:spTree>
    <p:extLst>
      <p:ext uri="{BB962C8B-B14F-4D97-AF65-F5344CB8AC3E}">
        <p14:creationId xmlns:p14="http://schemas.microsoft.com/office/powerpoint/2010/main" val="192915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Concave Mirrors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incident ray traveling parallel to the principal axis on the way to the mirror will pass through the focal point upon reflection.</a:t>
            </a:r>
          </a:p>
          <a:p>
            <a:r>
              <a:rPr lang="en-US" dirty="0"/>
              <a:t>Any incident ray passing through the focal point on the way to the mirror will travel parallel to the principal axis upon reflection.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734092"/>
            <a:ext cx="64008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0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Concave Mirrors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Pick a point at the top of the object and draw two incident rays traveling towards the mirror.</a:t>
            </a:r>
          </a:p>
          <a:p>
            <a:pPr lvl="1"/>
            <a:r>
              <a:rPr lang="en-US" dirty="0"/>
              <a:t>One ray parallel to the principle axis</a:t>
            </a:r>
          </a:p>
          <a:p>
            <a:pPr lvl="1"/>
            <a:r>
              <a:rPr lang="en-US" dirty="0"/>
              <a:t>One ray that travel through the focal point</a:t>
            </a:r>
          </a:p>
          <a:p>
            <a:r>
              <a:rPr lang="en-US" dirty="0"/>
              <a:t>Reflect the two incident ray according the two rules of reflection for concave mirrors.</a:t>
            </a:r>
          </a:p>
          <a:p>
            <a:pPr lvl="1"/>
            <a:r>
              <a:rPr lang="en-US" dirty="0"/>
              <a:t>The ray that passes through the focal point on the way to the mirror will reflect and travel parallel to the principal axis.</a:t>
            </a:r>
          </a:p>
          <a:p>
            <a:pPr lvl="1"/>
            <a:r>
              <a:rPr lang="en-US" dirty="0"/>
              <a:t>The ray the traveled parallel in incidence will reflect through the focal point.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23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Convex Mirror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7451" y="3130839"/>
            <a:ext cx="4787949" cy="314580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Also known as a diverging mirror.</a:t>
            </a:r>
          </a:p>
        </p:txBody>
      </p:sp>
    </p:spTree>
    <p:extLst>
      <p:ext uri="{BB962C8B-B14F-4D97-AF65-F5344CB8AC3E}">
        <p14:creationId xmlns:p14="http://schemas.microsoft.com/office/powerpoint/2010/main" val="149130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Convex Mirrors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incident ray traveling parallel to the principal axis on the way to a convex mirror will reflect in such a manner that its extension will pass through the focal point.</a:t>
            </a:r>
          </a:p>
          <a:p>
            <a:r>
              <a:rPr lang="en-US" dirty="0"/>
              <a:t>Any incident ray traveling towards a convex mirror that its extension passes through the focal point will reflect and travel parallel to the principal axis.</a:t>
            </a:r>
          </a:p>
        </p:txBody>
      </p:sp>
    </p:spTree>
    <p:extLst>
      <p:ext uri="{BB962C8B-B14F-4D97-AF65-F5344CB8AC3E}">
        <p14:creationId xmlns:p14="http://schemas.microsoft.com/office/powerpoint/2010/main" val="84634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of 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Everything that can be seen is seen only when light from that object travels to our eyes.</a:t>
            </a:r>
          </a:p>
          <a:p>
            <a:pPr lvl="1"/>
            <a:r>
              <a:rPr lang="en-US" dirty="0"/>
              <a:t>Luminous object (generates its own light)</a:t>
            </a:r>
          </a:p>
          <a:p>
            <a:pPr lvl="1"/>
            <a:r>
              <a:rPr lang="en-US" dirty="0"/>
              <a:t>Illuminated object (reflect the light that is incident upon it)</a:t>
            </a:r>
          </a:p>
          <a:p>
            <a:pPr lvl="1"/>
            <a:r>
              <a:rPr lang="en-US" dirty="0"/>
              <a:t>In order to view an object, you must sight along a line at that object; and when you do light will come from that object to your eye along the line of sight.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55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 for Convex Mirrors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/>
              <a:t>Pick a point on the top of the object and draw two incident rays traveling towards the mirror.</a:t>
            </a:r>
          </a:p>
          <a:p>
            <a:pPr lvl="1"/>
            <a:r>
              <a:rPr lang="en-US" sz="3200" dirty="0"/>
              <a:t>Draw one ray that travels toward the focal point on the other side of the mirror.</a:t>
            </a:r>
          </a:p>
          <a:p>
            <a:pPr lvl="1"/>
            <a:r>
              <a:rPr lang="en-US" sz="3200" dirty="0"/>
              <a:t>Draw one ray the travels parallel to the principal axis.</a:t>
            </a:r>
          </a:p>
          <a:p>
            <a:r>
              <a:rPr lang="en-US" sz="3800" dirty="0"/>
              <a:t>Reflect the rays according to the two rules of reflection for convex mirrors.</a:t>
            </a:r>
          </a:p>
          <a:p>
            <a:pPr lvl="1"/>
            <a:r>
              <a:rPr lang="en-US" sz="3200" dirty="0"/>
              <a:t>The ray that travels towards the focal point will reflect and travel parallel to the principal axis.</a:t>
            </a:r>
          </a:p>
          <a:p>
            <a:pPr lvl="1"/>
            <a:r>
              <a:rPr lang="en-US" sz="3200" dirty="0"/>
              <a:t>The ray that traveled parallel to the mirror will reflect so that an extension will pass through the focal point.</a:t>
            </a:r>
          </a:p>
          <a:p>
            <a:r>
              <a:rPr lang="en-US" sz="3800" dirty="0"/>
              <a:t>Locate and mark the top of the image.</a:t>
            </a:r>
          </a:p>
          <a:p>
            <a:pPr lvl="1"/>
            <a:r>
              <a:rPr lang="en-US" sz="3200" dirty="0"/>
              <a:t>The image point of the top of the object is the point where the two reflected rays intersect (the extensions)</a:t>
            </a:r>
          </a:p>
          <a:p>
            <a:r>
              <a:rPr lang="en-US" sz="3800" dirty="0"/>
              <a:t>Repeat for the bottom of the object if the bottom is not sitting on the principal axis.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95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Mirror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numerical information about image distance and object size.</a:t>
            </a:r>
          </a:p>
          <a:p>
            <a:r>
              <a:rPr lang="en-US" dirty="0"/>
              <a:t>The quantitative relationship between the object distance, the image distance, and the focal length.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509" y="4479925"/>
            <a:ext cx="390698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73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Magnification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Relates the ratio of the image distance and object distance to the ratio of the image height (hi) and object height (ho).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657600"/>
            <a:ext cx="5048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08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4.oo cm tall light bulb is placed a distance of 45.7 cm from a concave mirror having a focal length of 15.2 cm.  Determine the image distance and the size of the image.</a:t>
            </a:r>
          </a:p>
          <a:p>
            <a:r>
              <a:rPr lang="pt-BR" dirty="0"/>
              <a:t>ho = 4.0 cm</a:t>
            </a:r>
          </a:p>
          <a:p>
            <a:r>
              <a:rPr lang="pt-BR" dirty="0"/>
              <a:t>do = 45.7 cm</a:t>
            </a:r>
          </a:p>
          <a:p>
            <a:r>
              <a:rPr lang="pt-BR" dirty="0"/>
              <a:t>f = 15.2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42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image distance we use the mirror equation.</a:t>
            </a:r>
          </a:p>
          <a:p>
            <a:r>
              <a:rPr lang="it-IT" dirty="0"/>
              <a:t>1/f = 1/do + 1/di </a:t>
            </a:r>
          </a:p>
          <a:p>
            <a:r>
              <a:rPr lang="it-IT" dirty="0"/>
              <a:t>1/(15.2 cm) = 1/(45.7 cm) + 1/di</a:t>
            </a:r>
          </a:p>
          <a:p>
            <a:r>
              <a:rPr lang="it-IT" dirty="0"/>
              <a:t>0.0658 cm-1 = 0.0219 cm-1 + 1/di</a:t>
            </a:r>
          </a:p>
          <a:p>
            <a:r>
              <a:rPr lang="it-IT" dirty="0"/>
              <a:t>0.0439 cm-1 = 1/di</a:t>
            </a:r>
          </a:p>
          <a:p>
            <a:r>
              <a:rPr lang="it-IT" dirty="0"/>
              <a:t>di = 22.8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38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 (AGAIN)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the image height we use the magnification equation.</a:t>
            </a:r>
          </a:p>
          <a:p>
            <a:r>
              <a:rPr lang="it-IT" dirty="0"/>
              <a:t>hi/ho = - di/do </a:t>
            </a:r>
          </a:p>
          <a:p>
            <a:r>
              <a:rPr lang="it-IT" dirty="0"/>
              <a:t>hi /(4.0 cm) = - (22.8 cm)/(45.7 cm)</a:t>
            </a:r>
          </a:p>
          <a:p>
            <a:r>
              <a:rPr lang="it-IT" dirty="0"/>
              <a:t>hi = - (4.0 cm) • (22.8 cm)/(45.7 cm)</a:t>
            </a:r>
          </a:p>
          <a:p>
            <a:r>
              <a:rPr lang="it-IT" dirty="0"/>
              <a:t>hi = -1.99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8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+/- Sign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 is + if the mirror is a concave mirror</a:t>
            </a:r>
          </a:p>
          <a:p>
            <a:r>
              <a:rPr lang="en-US" dirty="0"/>
              <a:t>f is - if the mirror is a convex mirror</a:t>
            </a:r>
          </a:p>
          <a:p>
            <a:r>
              <a:rPr lang="en-US" dirty="0"/>
              <a:t>di is + if the image is a real image and located on the object's side of the mirror.</a:t>
            </a:r>
          </a:p>
          <a:p>
            <a:r>
              <a:rPr lang="en-US" dirty="0"/>
              <a:t>di is - if the image is a virtual image and located behind the mirror.</a:t>
            </a:r>
          </a:p>
          <a:p>
            <a:r>
              <a:rPr lang="en-US" dirty="0"/>
              <a:t>hi is + if the image is an upright image (and therefore, also virtual)</a:t>
            </a:r>
          </a:p>
          <a:p>
            <a:r>
              <a:rPr lang="en-US" dirty="0"/>
              <a:t>hi is - if the image an inverted image (and therefore, also real)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5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light is emitted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from a luminous object emits light in many directions.</a:t>
            </a:r>
          </a:p>
          <a:p>
            <a:r>
              <a:rPr lang="en-US" dirty="0"/>
              <a:t>Although light emits from many directions our eyes only see a very small diverging “cone” of rays coming towards it.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669" y="4372264"/>
            <a:ext cx="2690661" cy="193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2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 Mirror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flat mirror</a:t>
            </a:r>
          </a:p>
          <a:p>
            <a:r>
              <a:rPr lang="en-US" u="sng" dirty="0"/>
              <a:t>Incident Ray</a:t>
            </a:r>
            <a:r>
              <a:rPr lang="en-US" dirty="0"/>
              <a:t>: a ray of light that originates from the object and first travels along a line towards a mirror. THE LIGHT RAY APPROACHING THE MIRROR.</a:t>
            </a:r>
          </a:p>
          <a:p>
            <a:r>
              <a:rPr lang="en-US" u="sng" dirty="0"/>
              <a:t>Reflected Ray</a:t>
            </a:r>
            <a:r>
              <a:rPr lang="en-US" dirty="0"/>
              <a:t>: the incident ray reflect off the mirror and travel to your eye.</a:t>
            </a:r>
          </a:p>
        </p:txBody>
      </p:sp>
    </p:spTree>
    <p:extLst>
      <p:ext uri="{BB962C8B-B14F-4D97-AF65-F5344CB8AC3E}">
        <p14:creationId xmlns:p14="http://schemas.microsoft.com/office/powerpoint/2010/main" val="298375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 of Plane Mirror Reflection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10311"/>
            <a:ext cx="5791200" cy="475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2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Rules for Plane Mirror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Object Distance = Image Distance</a:t>
            </a:r>
          </a:p>
          <a:p>
            <a:r>
              <a:rPr lang="en-US" sz="4800" dirty="0"/>
              <a:t>The image of the object will be the same size as the object.</a:t>
            </a:r>
          </a:p>
          <a:p>
            <a:r>
              <a:rPr lang="en-US" sz="4800" dirty="0"/>
              <a:t>The image is virtual</a:t>
            </a:r>
          </a:p>
        </p:txBody>
      </p:sp>
    </p:spTree>
    <p:extLst>
      <p:ext uri="{BB962C8B-B14F-4D97-AF65-F5344CB8AC3E}">
        <p14:creationId xmlns:p14="http://schemas.microsoft.com/office/powerpoint/2010/main" val="309512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Virtual Image?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images are made by rays that do not actually come from where one sees the image.</a:t>
            </a:r>
          </a:p>
          <a:p>
            <a:r>
              <a:rPr lang="en-US" dirty="0"/>
              <a:t>For plane mirrors you can see this when an image is formed it is seen as some distance behind the mirror and not where it seems to the onlooker.</a:t>
            </a:r>
          </a:p>
          <a:p>
            <a:r>
              <a:rPr lang="en-US" dirty="0"/>
              <a:t>IN MIRRORS: Virtual image lies behind the mirror.</a:t>
            </a:r>
          </a:p>
        </p:txBody>
      </p:sp>
    </p:spTree>
    <p:extLst>
      <p:ext uri="{BB962C8B-B14F-4D97-AF65-F5344CB8AC3E}">
        <p14:creationId xmlns:p14="http://schemas.microsoft.com/office/powerpoint/2010/main" val="97895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point of incidence upon a mirror a normal line, drawn perpendicular to the surface is drawn.</a:t>
            </a:r>
          </a:p>
          <a:p>
            <a:r>
              <a:rPr lang="en-US" dirty="0"/>
              <a:t>The normal line divides the angle between the incident ray and the reflected ray.</a:t>
            </a:r>
          </a:p>
          <a:p>
            <a:r>
              <a:rPr lang="en-US" dirty="0"/>
              <a:t>The angle of incidence and the angle of reflection will ALWAYS be equal.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94" y="1143000"/>
            <a:ext cx="8266612" cy="441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of Image and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that travels along the line of sight to your eye follows the law of reflection.</a:t>
            </a:r>
          </a:p>
          <a:p>
            <a:r>
              <a:rPr lang="en-US" dirty="0"/>
              <a:t>If you sight along a line at a different location than the image location, it is impossible for a ray of light to come from the object, reflect off the mirror according to the Law of Reflection, and travel to your eye.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26" y="1295400"/>
            <a:ext cx="783154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rome_text_with_refl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3BB73F9-37B5-4F1B-9B67-25C11C42D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Chrome text with reflection</Template>
  <TotalTime>0</TotalTime>
  <Words>1314</Words>
  <Application>Microsoft Office PowerPoint</Application>
  <PresentationFormat>On-screen Show (4:3)</PresentationFormat>
  <Paragraphs>157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Corbel</vt:lpstr>
      <vt:lpstr>Chrome_text_with_reflection</vt:lpstr>
      <vt:lpstr>PowerPoint Presentation</vt:lpstr>
      <vt:lpstr>Line of Sight</vt:lpstr>
      <vt:lpstr>How light is emitted</vt:lpstr>
      <vt:lpstr>Plane Mirror</vt:lpstr>
      <vt:lpstr>Diagram of Plane Mirror Reflection</vt:lpstr>
      <vt:lpstr>Rules for Plane Mirror Reflection</vt:lpstr>
      <vt:lpstr>What is a Virtual Image?</vt:lpstr>
      <vt:lpstr>The Law of Reflection</vt:lpstr>
      <vt:lpstr>Locating of Image and Reflection</vt:lpstr>
      <vt:lpstr>Specular and Diffuse Reflection</vt:lpstr>
      <vt:lpstr>What is a Real Image?</vt:lpstr>
      <vt:lpstr>Ray Diagrams Step by Step</vt:lpstr>
      <vt:lpstr>Curved Mirrors</vt:lpstr>
      <vt:lpstr>Curved Mirror Vocabulary</vt:lpstr>
      <vt:lpstr>Vocabulary Continued</vt:lpstr>
      <vt:lpstr>Rules for Concave Mirrors</vt:lpstr>
      <vt:lpstr>Concave Mirrors Step by Step</vt:lpstr>
      <vt:lpstr>Convex Mirror</vt:lpstr>
      <vt:lpstr>Rules for Convex Mirrors</vt:lpstr>
      <vt:lpstr>Step by Step for Convex Mirrors</vt:lpstr>
      <vt:lpstr>The Mirror Equation</vt:lpstr>
      <vt:lpstr>The Magnification Equation</vt:lpstr>
      <vt:lpstr>Example</vt:lpstr>
      <vt:lpstr>Example Continued</vt:lpstr>
      <vt:lpstr>Example Continued (AGAIN)</vt:lpstr>
      <vt:lpstr>The +/- Sign Conventions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2016-11-12T23:33:14Z</dcterms:created>
  <dcterms:modified xsi:type="dcterms:W3CDTF">2016-11-13T15:23:14Z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TC024217159991</vt:lpwstr>
  </property>
</Properties>
</file>