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56" r:id="rId3"/>
    <p:sldId id="270" r:id="rId4"/>
    <p:sldId id="271" r:id="rId5"/>
    <p:sldId id="272" r:id="rId6"/>
    <p:sldId id="273" r:id="rId7"/>
    <p:sldId id="258" r:id="rId8"/>
    <p:sldId id="261" r:id="rId9"/>
    <p:sldId id="275" r:id="rId10"/>
    <p:sldId id="266" r:id="rId11"/>
    <p:sldId id="267" r:id="rId12"/>
    <p:sldId id="274" r:id="rId13"/>
    <p:sldId id="262" r:id="rId14"/>
    <p:sldId id="276" r:id="rId15"/>
    <p:sldId id="277" r:id="rId16"/>
    <p:sldId id="279" r:id="rId17"/>
    <p:sldId id="280" r:id="rId18"/>
    <p:sldId id="281" r:id="rId19"/>
    <p:sldId id="282" r:id="rId20"/>
    <p:sldId id="283" r:id="rId21"/>
    <p:sldId id="284" r:id="rId22"/>
    <p:sldId id="285" r:id="rId23"/>
    <p:sldId id="287" r:id="rId24"/>
    <p:sldId id="288" r:id="rId25"/>
    <p:sldId id="289" r:id="rId26"/>
    <p:sldId id="290" r:id="rId27"/>
    <p:sldId id="291" r:id="rId28"/>
    <p:sldId id="278"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p:cViewPr varScale="1">
        <p:scale>
          <a:sx n="87" d="100"/>
          <a:sy n="87" d="100"/>
        </p:scale>
        <p:origin x="528" y="62"/>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11/19/2016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11/19/2016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A0D00EA6-0821-4AC5-933C-321AA6545349}" type="slidenum">
              <a:rPr/>
              <a:t>12</a:t>
            </a:fld>
            <a:endParaRPr/>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a:t>Click to edit Master title style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Date Placeholder 7"/>
          <p:cNvSpPr>
            <a:spLocks noGrp="1"/>
          </p:cNvSpPr>
          <p:nvPr>
            <p:ph type="dt" sz="half" idx="10"/>
          </p:nvPr>
        </p:nvSpPr>
        <p:spPr/>
        <p:txBody>
          <a:bodyPr/>
          <a:lstStyle/>
          <a:p>
            <a:fld id="{81C93FC7-9D1A-468B-98DB-D1E8D74418D9}" type="datetimeFigureOut">
              <a:rPr lang="en-US"/>
              <a:pPr/>
              <a:t>11/19/2016</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11/19/2016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11/19/2016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11/19/2016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11/19/2016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t>11/19/2016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t>11/19/2016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C93FC7-9D1A-468B-98DB-D1E8D74418D9}" type="datetimeFigureOut">
              <a:rPr lang="en-US"/>
              <a:t>11/19/2016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t>11/19/2016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11/19/2016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11/19/2016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en-US"/>
              <a:pPr/>
              <a:t>11/19/2016</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hysicsclassroom.com/Class/refrn/U14L5da.cfm#rul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Lenses</a:t>
            </a:r>
          </a:p>
        </p:txBody>
      </p:sp>
      <p:sp>
        <p:nvSpPr>
          <p:cNvPr id="3" name="Subtitle 2"/>
          <p:cNvSpPr>
            <a:spLocks noGrp="1"/>
          </p:cNvSpPr>
          <p:nvPr>
            <p:ph type="subTitle" idx="1"/>
          </p:nvPr>
        </p:nvSpPr>
        <p:spPr/>
        <p:txBody>
          <a:bodyPr>
            <a:normAutofit/>
          </a:bodyPr>
          <a:lstStyle/>
          <a:p>
            <a:r>
              <a:rPr lang="en-US" dirty="0"/>
              <a:t>Refraction</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TIME PRINCIPLE</a:t>
            </a:r>
          </a:p>
        </p:txBody>
      </p:sp>
      <p:sp>
        <p:nvSpPr>
          <p:cNvPr id="3" name="Content Placeholder 2"/>
          <p:cNvSpPr>
            <a:spLocks noGrp="1"/>
          </p:cNvSpPr>
          <p:nvPr>
            <p:ph idx="1"/>
          </p:nvPr>
        </p:nvSpPr>
        <p:spPr/>
        <p:txBody>
          <a:bodyPr>
            <a:normAutofit/>
          </a:bodyPr>
          <a:lstStyle/>
          <a:p>
            <a:r>
              <a:rPr lang="en-US" sz="3200" dirty="0"/>
              <a:t>OF ALL THE POSSIBLE PATHS THAT LIGHT MIGHT TAKE TO GET FROM ONE POINT TO ANOTHER, IT ALWAYS TAKES THE PATH THAT REQUIRES THE LEAST AMOUNT OF TIME.</a:t>
            </a:r>
          </a:p>
        </p:txBody>
      </p:sp>
    </p:spTree>
    <p:extLst>
      <p:ext uri="{BB962C8B-B14F-4D97-AF65-F5344CB8AC3E}">
        <p14:creationId xmlns:p14="http://schemas.microsoft.com/office/powerpoint/2010/main" val="62705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Snell’s Law</a:t>
            </a:r>
          </a:p>
        </p:txBody>
      </p:sp>
      <p:sp>
        <p:nvSpPr>
          <p:cNvPr id="6" name="Content Placeholder 5"/>
          <p:cNvSpPr>
            <a:spLocks noGrp="1"/>
          </p:cNvSpPr>
          <p:nvPr>
            <p:ph idx="1"/>
          </p:nvPr>
        </p:nvSpPr>
        <p:spPr>
          <a:xfrm>
            <a:off x="1098550" y="381001"/>
            <a:ext cx="10287000" cy="5257800"/>
          </a:xfrm>
        </p:spPr>
        <p:txBody>
          <a:bodyPr/>
          <a:lstStyle/>
          <a:p>
            <a:r>
              <a:rPr lang="en-US" dirty="0"/>
              <a:t>The study of the refraction of light as it crosses from one material into a second material yields a general relationship between the sines of the angle of incidence and the angle of refraction.</a:t>
            </a:r>
          </a:p>
          <a:p>
            <a:r>
              <a:rPr lang="en-US" dirty="0"/>
              <a:t>where </a:t>
            </a:r>
            <a:r>
              <a:rPr lang="en-US" b="1" dirty="0" err="1"/>
              <a:t>Θ</a:t>
            </a:r>
            <a:r>
              <a:rPr lang="en-US" b="1" baseline="-25000" dirty="0" err="1"/>
              <a:t>i</a:t>
            </a:r>
            <a:r>
              <a:rPr lang="en-US" dirty="0"/>
              <a:t> ("theta </a:t>
            </a:r>
            <a:r>
              <a:rPr lang="en-US" dirty="0" err="1"/>
              <a:t>i</a:t>
            </a:r>
            <a:r>
              <a:rPr lang="en-US" dirty="0"/>
              <a:t>") = angle of incidence</a:t>
            </a:r>
          </a:p>
          <a:p>
            <a:r>
              <a:rPr lang="en-US" b="1" dirty="0" err="1"/>
              <a:t>Θr</a:t>
            </a:r>
            <a:r>
              <a:rPr lang="en-US" dirty="0"/>
              <a:t> ("theta r") = angle of refraction</a:t>
            </a:r>
          </a:p>
          <a:p>
            <a:r>
              <a:rPr lang="en-US" b="1" dirty="0" err="1"/>
              <a:t>n</a:t>
            </a:r>
            <a:r>
              <a:rPr lang="en-US" b="1" baseline="-25000" dirty="0" err="1"/>
              <a:t>i</a:t>
            </a:r>
            <a:r>
              <a:rPr lang="en-US" dirty="0"/>
              <a:t> = index of refraction of the incident medium</a:t>
            </a:r>
          </a:p>
          <a:p>
            <a:r>
              <a:rPr lang="en-US" b="1" dirty="0" err="1"/>
              <a:t>n</a:t>
            </a:r>
            <a:r>
              <a:rPr lang="en-US" b="1" baseline="-25000" dirty="0" err="1"/>
              <a:t>r</a:t>
            </a:r>
            <a:r>
              <a:rPr lang="en-US" dirty="0"/>
              <a:t> = index of refraction of the refractive medium</a:t>
            </a:r>
          </a:p>
          <a:p>
            <a:endParaRPr lang="en-US" dirty="0"/>
          </a:p>
          <a:p>
            <a:endParaRPr lang="en-US" dirty="0"/>
          </a:p>
        </p:txBody>
      </p:sp>
      <p:pic>
        <p:nvPicPr>
          <p:cNvPr id="1028" name="Picture 4" descr="http://www.physicsclassroom.com/Class/refrn/u14l2b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367" y="4191000"/>
            <a:ext cx="5532790" cy="76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4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Snell’s Law Continued</a:t>
            </a:r>
          </a:p>
        </p:txBody>
      </p:sp>
      <p:sp>
        <p:nvSpPr>
          <p:cNvPr id="3" name="Content Placeholder 2"/>
          <p:cNvSpPr>
            <a:spLocks noGrp="1"/>
          </p:cNvSpPr>
          <p:nvPr>
            <p:ph idx="1"/>
          </p:nvPr>
        </p:nvSpPr>
        <p:spPr/>
        <p:txBody>
          <a:bodyPr>
            <a:normAutofit/>
          </a:bodyPr>
          <a:lstStyle/>
          <a:p>
            <a:r>
              <a:rPr lang="en-US" sz="3200" dirty="0"/>
              <a:t>Highlights the relationship between the angles of incidence and refraction and the indices of refraction of the two media.</a:t>
            </a:r>
          </a:p>
          <a:p>
            <a:r>
              <a:rPr lang="en-US" sz="3200" dirty="0"/>
              <a:t>Applies to the refraction of light in any situation, regardless of what the two media are.</a:t>
            </a:r>
          </a:p>
        </p:txBody>
      </p:sp>
    </p:spTree>
    <p:extLst>
      <p:ext uri="{BB962C8B-B14F-4D97-AF65-F5344CB8AC3E}">
        <p14:creationId xmlns:p14="http://schemas.microsoft.com/office/powerpoint/2010/main" val="391459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Snell’s Law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Light travels from air into an optical fiber with an index of refraction of 1.44  a) in which direction does the light bend? (toward or away from the normal) b) If the angle of incidence on the end of the fiber is 22 °, what is the angle of refraction in side the fiber? </a:t>
                </a:r>
              </a:p>
              <a:p>
                <a:r>
                  <a:rPr lang="en-US" dirty="0"/>
                  <a:t>a) since  light is traveling from a region of lower to a denser region it will bend toward the normal.</a:t>
                </a:r>
              </a:p>
              <a:p>
                <a:r>
                  <a:rPr lang="en-US" dirty="0"/>
                  <a:t>b) air is medium 1, fiber is medium 2.</a:t>
                </a:r>
              </a:p>
              <a:p>
                <a:pPr lvl="1"/>
                <a:r>
                  <a:rPr lang="en-US" dirty="0"/>
                  <a:t>n(1) = 1.00, </a:t>
                </a:r>
              </a:p>
              <a:p>
                <a:pPr lvl="1"/>
                <a:r>
                  <a:rPr lang="en-US" dirty="0"/>
                  <a:t>n(20 = 1.44</a:t>
                </a:r>
              </a:p>
              <a:p>
                <a:pPr lvl="1"/>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𝜃</m:t>
                        </m:r>
                      </m:e>
                      <m:sub>
                        <m:r>
                          <a:rPr lang="en-US" i="0" dirty="0">
                            <a:latin typeface="Cambria Math" panose="02040503050406030204" pitchFamily="18" charset="0"/>
                          </a:rPr>
                          <m:t>1</m:t>
                        </m:r>
                      </m:sub>
                    </m:sSub>
                    <m:r>
                      <a:rPr lang="en-US" b="0" i="1" dirty="0" smtClean="0">
                        <a:latin typeface="Cambria Math" panose="02040503050406030204" pitchFamily="18" charset="0"/>
                      </a:rPr>
                      <m:t>=22</m:t>
                    </m:r>
                    <m:r>
                      <a:rPr lang="en-US" b="0" i="1" dirty="0"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11" t="-3348" r="-1718"/>
                </a:stretch>
              </a:blipFill>
            </p:spPr>
            <p:txBody>
              <a:bodyPr/>
              <a:lstStyle/>
              <a:p>
                <a:r>
                  <a:rPr lang="en-US">
                    <a:noFill/>
                  </a:rPr>
                  <a:t> </a:t>
                </a:r>
              </a:p>
            </p:txBody>
          </p:sp>
        </mc:Fallback>
      </mc:AlternateContent>
    </p:spTree>
    <p:extLst>
      <p:ext uri="{BB962C8B-B14F-4D97-AF65-F5344CB8AC3E}">
        <p14:creationId xmlns:p14="http://schemas.microsoft.com/office/powerpoint/2010/main" val="212795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Snell’s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200" dirty="0"/>
                  <a:t>How the equation will look:</a:t>
                </a:r>
              </a:p>
              <a:p>
                <a14:m>
                  <m:oMath xmlns:m="http://schemas.openxmlformats.org/officeDocument/2006/math">
                    <m:d>
                      <m:dPr>
                        <m:ctrlPr>
                          <a:rPr lang="en-US" sz="3200" i="1" smtClean="0">
                            <a:latin typeface="Cambria Math" panose="02040503050406030204" pitchFamily="18" charset="0"/>
                          </a:rPr>
                        </m:ctrlPr>
                      </m:dPr>
                      <m:e>
                        <m:r>
                          <a:rPr lang="en-US" sz="3200">
                            <a:latin typeface="Cambria Math" panose="02040503050406030204" pitchFamily="18" charset="0"/>
                          </a:rPr>
                          <m:t>1.00</m:t>
                        </m:r>
                      </m:e>
                    </m:d>
                    <m:func>
                      <m:funcPr>
                        <m:ctrlPr>
                          <a:rPr lang="en-US" sz="3200" i="1">
                            <a:latin typeface="Cambria Math" panose="02040503050406030204" pitchFamily="18" charset="0"/>
                          </a:rPr>
                        </m:ctrlPr>
                      </m:funcPr>
                      <m:fName>
                        <m:r>
                          <m:rPr>
                            <m:sty m:val="p"/>
                          </m:rPr>
                          <a:rPr lang="en-US" sz="3200" i="0">
                            <a:latin typeface="Cambria Math" panose="02040503050406030204" pitchFamily="18" charset="0"/>
                          </a:rPr>
                          <m:t>sin</m:t>
                        </m:r>
                      </m:fName>
                      <m:e>
                        <m:sSup>
                          <m:sSupPr>
                            <m:ctrlPr>
                              <a:rPr lang="en-US" sz="3200" i="1">
                                <a:latin typeface="Cambria Math" panose="02040503050406030204" pitchFamily="18" charset="0"/>
                              </a:rPr>
                            </m:ctrlPr>
                          </m:sSupPr>
                          <m:e>
                            <m:r>
                              <a:rPr lang="en-US" sz="3200" i="0">
                                <a:latin typeface="Cambria Math" panose="02040503050406030204" pitchFamily="18" charset="0"/>
                              </a:rPr>
                              <m:t>22</m:t>
                            </m:r>
                          </m:e>
                          <m:sup>
                            <m:r>
                              <a:rPr lang="en-US" sz="3200" i="0">
                                <a:latin typeface="Cambria Math" panose="02040503050406030204" pitchFamily="18" charset="0"/>
                              </a:rPr>
                              <m:t>0</m:t>
                            </m:r>
                          </m:sup>
                        </m:sSup>
                      </m:e>
                    </m:func>
                    <m:r>
                      <a:rPr lang="en-US" sz="3200" i="0">
                        <a:latin typeface="Cambria Math" panose="02040503050406030204" pitchFamily="18" charset="0"/>
                      </a:rPr>
                      <m:t>=1.44</m:t>
                    </m:r>
                    <m:func>
                      <m:funcPr>
                        <m:ctrlPr>
                          <a:rPr lang="en-US" sz="3200" i="1">
                            <a:latin typeface="Cambria Math" panose="02040503050406030204" pitchFamily="18" charset="0"/>
                          </a:rPr>
                        </m:ctrlPr>
                      </m:funcPr>
                      <m:fName>
                        <m:r>
                          <m:rPr>
                            <m:sty m:val="p"/>
                          </m:rPr>
                          <a:rPr lang="en-US" sz="3200" i="0">
                            <a:latin typeface="Cambria Math" panose="02040503050406030204" pitchFamily="18" charset="0"/>
                          </a:rPr>
                          <m:t>sin</m:t>
                        </m:r>
                      </m:fName>
                      <m:e>
                        <m:sSub>
                          <m:sSubPr>
                            <m:ctrlPr>
                              <a:rPr lang="en-US" sz="3200" i="1">
                                <a:latin typeface="Cambria Math" panose="02040503050406030204" pitchFamily="18" charset="0"/>
                              </a:rPr>
                            </m:ctrlPr>
                          </m:sSubPr>
                          <m:e>
                            <m:r>
                              <a:rPr lang="en-US" sz="3200" i="1">
                                <a:latin typeface="Cambria Math" panose="02040503050406030204" pitchFamily="18" charset="0"/>
                              </a:rPr>
                              <m:t>𝜃</m:t>
                            </m:r>
                          </m:e>
                          <m:sub>
                            <m:r>
                              <a:rPr lang="en-US" sz="3200" i="0">
                                <a:latin typeface="Cambria Math" panose="02040503050406030204" pitchFamily="18" charset="0"/>
                              </a:rPr>
                              <m:t>2</m:t>
                            </m:r>
                          </m:sub>
                        </m:sSub>
                      </m:e>
                    </m:func>
                  </m:oMath>
                </a14:m>
                <a:endParaRPr lang="en-US" sz="3200" dirty="0"/>
              </a:p>
              <a:p>
                <a14:m>
                  <m:oMath xmlns:m="http://schemas.openxmlformats.org/officeDocument/2006/math">
                    <m:func>
                      <m:funcPr>
                        <m:ctrlPr>
                          <a:rPr lang="en-US" sz="3200" i="1" smtClean="0">
                            <a:latin typeface="Cambria Math" panose="02040503050406030204" pitchFamily="18" charset="0"/>
                          </a:rPr>
                        </m:ctrlPr>
                      </m:funcPr>
                      <m:fName>
                        <m:r>
                          <m:rPr>
                            <m:sty m:val="p"/>
                          </m:rPr>
                          <a:rPr lang="en-US" sz="3200">
                            <a:latin typeface="Cambria Math" panose="02040503050406030204" pitchFamily="18" charset="0"/>
                          </a:rPr>
                          <m:t>sin</m:t>
                        </m:r>
                      </m:fName>
                      <m:e>
                        <m:sSub>
                          <m:sSubPr>
                            <m:ctrlPr>
                              <a:rPr lang="en-US" sz="3200" i="1">
                                <a:latin typeface="Cambria Math" panose="02040503050406030204" pitchFamily="18" charset="0"/>
                              </a:rPr>
                            </m:ctrlPr>
                          </m:sSubPr>
                          <m:e>
                            <m:r>
                              <a:rPr lang="en-US" sz="3200" i="1">
                                <a:latin typeface="Cambria Math" panose="02040503050406030204" pitchFamily="18" charset="0"/>
                              </a:rPr>
                              <m:t>𝜃</m:t>
                            </m:r>
                          </m:e>
                          <m:sub>
                            <m:r>
                              <a:rPr lang="en-US" sz="3200" i="0">
                                <a:latin typeface="Cambria Math" panose="02040503050406030204" pitchFamily="18" charset="0"/>
                              </a:rPr>
                              <m:t>2</m:t>
                            </m:r>
                          </m:sub>
                        </m:sSub>
                      </m:e>
                    </m:func>
                    <m:r>
                      <a:rPr lang="en-US" sz="3200" i="0">
                        <a:latin typeface="Cambria Math" panose="02040503050406030204" pitchFamily="18" charset="0"/>
                      </a:rPr>
                      <m:t>=</m:t>
                    </m:r>
                    <m:d>
                      <m:dPr>
                        <m:ctrlPr>
                          <a:rPr lang="en-US" sz="3200" i="1">
                            <a:latin typeface="Cambria Math" panose="02040503050406030204" pitchFamily="18" charset="0"/>
                          </a:rPr>
                        </m:ctrlPr>
                      </m:dPr>
                      <m:e>
                        <m:f>
                          <m:fPr>
                            <m:type m:val="lin"/>
                            <m:ctrlPr>
                              <a:rPr lang="en-US" sz="3200" i="1">
                                <a:latin typeface="Cambria Math" panose="02040503050406030204" pitchFamily="18" charset="0"/>
                              </a:rPr>
                            </m:ctrlPr>
                          </m:fPr>
                          <m:num>
                            <m:r>
                              <a:rPr lang="en-US" sz="3200" i="0">
                                <a:latin typeface="Cambria Math" panose="02040503050406030204" pitchFamily="18" charset="0"/>
                              </a:rPr>
                              <m:t>1.00</m:t>
                            </m:r>
                          </m:num>
                          <m:den>
                            <m:r>
                              <a:rPr lang="en-US" sz="3200" i="0">
                                <a:latin typeface="Cambria Math" panose="02040503050406030204" pitchFamily="18" charset="0"/>
                              </a:rPr>
                              <m:t>1.44</m:t>
                            </m:r>
                          </m:den>
                        </m:f>
                      </m:e>
                    </m:d>
                    <m:func>
                      <m:funcPr>
                        <m:ctrlPr>
                          <a:rPr lang="en-US" sz="3200" i="1">
                            <a:latin typeface="Cambria Math" panose="02040503050406030204" pitchFamily="18" charset="0"/>
                          </a:rPr>
                        </m:ctrlPr>
                      </m:funcPr>
                      <m:fName>
                        <m:r>
                          <m:rPr>
                            <m:sty m:val="p"/>
                          </m:rPr>
                          <a:rPr lang="en-US" sz="3200" i="0">
                            <a:latin typeface="Cambria Math" panose="02040503050406030204" pitchFamily="18" charset="0"/>
                          </a:rPr>
                          <m:t>sin</m:t>
                        </m:r>
                      </m:fName>
                      <m:e>
                        <m:sSup>
                          <m:sSupPr>
                            <m:ctrlPr>
                              <a:rPr lang="en-US" sz="3200" i="1">
                                <a:latin typeface="Cambria Math" panose="02040503050406030204" pitchFamily="18" charset="0"/>
                              </a:rPr>
                            </m:ctrlPr>
                          </m:sSupPr>
                          <m:e>
                            <m:r>
                              <a:rPr lang="en-US" sz="3200" i="0">
                                <a:latin typeface="Cambria Math" panose="02040503050406030204" pitchFamily="18" charset="0"/>
                              </a:rPr>
                              <m:t>22</m:t>
                            </m:r>
                          </m:e>
                          <m:sup>
                            <m:r>
                              <a:rPr lang="en-US" sz="3200" i="0">
                                <a:latin typeface="Cambria Math" panose="02040503050406030204" pitchFamily="18" charset="0"/>
                              </a:rPr>
                              <m:t>0</m:t>
                            </m:r>
                          </m:sup>
                        </m:sSup>
                      </m:e>
                    </m:func>
                  </m:oMath>
                </a14:m>
                <a:r>
                  <a:rPr lang="en-US" sz="3200" dirty="0"/>
                  <a:t>=0.260</a:t>
                </a:r>
              </a:p>
              <a:p>
                <a14:m>
                  <m:oMath xmlns:m="http://schemas.openxmlformats.org/officeDocument/2006/math">
                    <m:sSub>
                      <m:sSubPr>
                        <m:ctrlPr>
                          <a:rPr lang="en-US" sz="3200" i="1" dirty="0" smtClean="0">
                            <a:latin typeface="Cambria Math" panose="02040503050406030204" pitchFamily="18" charset="0"/>
                          </a:rPr>
                        </m:ctrlPr>
                      </m:sSubPr>
                      <m:e>
                        <m:r>
                          <a:rPr lang="en-US" sz="3200" i="1" dirty="0">
                            <a:latin typeface="Cambria Math" panose="02040503050406030204" pitchFamily="18" charset="0"/>
                          </a:rPr>
                          <m:t>𝜃</m:t>
                        </m:r>
                      </m:e>
                      <m:sub>
                        <m:r>
                          <a:rPr lang="en-US" sz="3200" i="0" dirty="0">
                            <a:latin typeface="Cambria Math" panose="02040503050406030204" pitchFamily="18" charset="0"/>
                          </a:rPr>
                          <m:t>2</m:t>
                        </m:r>
                      </m:sub>
                    </m:sSub>
                    <m:r>
                      <a:rPr lang="en-US" sz="3200" i="0" dirty="0">
                        <a:latin typeface="Cambria Math" panose="02040503050406030204" pitchFamily="18" charset="0"/>
                      </a:rPr>
                      <m:t>=</m:t>
                    </m:r>
                    <m:func>
                      <m:funcPr>
                        <m:ctrlPr>
                          <a:rPr lang="en-US" sz="3200" i="1" dirty="0">
                            <a:latin typeface="Cambria Math" panose="02040503050406030204" pitchFamily="18" charset="0"/>
                          </a:rPr>
                        </m:ctrlPr>
                      </m:funcPr>
                      <m:fName>
                        <m:sSup>
                          <m:sSupPr>
                            <m:ctrlPr>
                              <a:rPr lang="en-US" sz="3200" i="1" dirty="0">
                                <a:latin typeface="Cambria Math" panose="02040503050406030204" pitchFamily="18" charset="0"/>
                              </a:rPr>
                            </m:ctrlPr>
                          </m:sSupPr>
                          <m:e>
                            <m:r>
                              <m:rPr>
                                <m:sty m:val="p"/>
                              </m:rPr>
                              <a:rPr lang="en-US" sz="3200" i="0" dirty="0">
                                <a:latin typeface="Cambria Math" panose="02040503050406030204" pitchFamily="18" charset="0"/>
                              </a:rPr>
                              <m:t>sin</m:t>
                            </m:r>
                          </m:e>
                          <m:sup>
                            <m:r>
                              <a:rPr lang="en-US" sz="3200" i="0" dirty="0">
                                <a:latin typeface="Cambria Math" panose="02040503050406030204" pitchFamily="18" charset="0"/>
                              </a:rPr>
                              <m:t>−1</m:t>
                            </m:r>
                          </m:sup>
                        </m:sSup>
                      </m:fName>
                      <m:e>
                        <m:d>
                          <m:dPr>
                            <m:ctrlPr>
                              <a:rPr lang="en-US" sz="3200" i="1" dirty="0">
                                <a:latin typeface="Cambria Math" panose="02040503050406030204" pitchFamily="18" charset="0"/>
                              </a:rPr>
                            </m:ctrlPr>
                          </m:dPr>
                          <m:e>
                            <m:r>
                              <a:rPr lang="en-US" sz="3200" i="0" dirty="0">
                                <a:latin typeface="Cambria Math" panose="02040503050406030204" pitchFamily="18" charset="0"/>
                              </a:rPr>
                              <m:t>0.260</m:t>
                            </m:r>
                          </m:e>
                        </m:d>
                      </m:e>
                    </m:func>
                    <m:r>
                      <a:rPr lang="en-US" sz="3200" i="0" dirty="0">
                        <a:latin typeface="Cambria Math" panose="02040503050406030204" pitchFamily="18" charset="0"/>
                      </a:rPr>
                      <m:t>=</m:t>
                    </m:r>
                    <m:sSup>
                      <m:sSupPr>
                        <m:ctrlPr>
                          <a:rPr lang="en-US" sz="3200" i="1" dirty="0">
                            <a:latin typeface="Cambria Math" panose="02040503050406030204" pitchFamily="18" charset="0"/>
                          </a:rPr>
                        </m:ctrlPr>
                      </m:sSupPr>
                      <m:e>
                        <m:r>
                          <a:rPr lang="en-US" sz="3200" i="0" dirty="0">
                            <a:latin typeface="Cambria Math" panose="02040503050406030204" pitchFamily="18" charset="0"/>
                          </a:rPr>
                          <m:t>15</m:t>
                        </m:r>
                      </m:e>
                      <m:sup>
                        <m:r>
                          <a:rPr lang="en-US" sz="3200" i="0" dirty="0">
                            <a:latin typeface="Cambria Math" panose="02040503050406030204" pitchFamily="18" charset="0"/>
                          </a:rPr>
                          <m:t>0</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9" t="-3057"/>
                </a:stretch>
              </a:blipFill>
            </p:spPr>
            <p:txBody>
              <a:bodyPr/>
              <a:lstStyle/>
              <a:p>
                <a:r>
                  <a:rPr lang="en-US">
                    <a:noFill/>
                  </a:rPr>
                  <a:t> </a:t>
                </a:r>
              </a:p>
            </p:txBody>
          </p:sp>
        </mc:Fallback>
      </mc:AlternateContent>
    </p:spTree>
    <p:extLst>
      <p:ext uri="{BB962C8B-B14F-4D97-AF65-F5344CB8AC3E}">
        <p14:creationId xmlns:p14="http://schemas.microsoft.com/office/powerpoint/2010/main" val="361220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Lenses</a:t>
            </a:r>
          </a:p>
        </p:txBody>
      </p:sp>
      <p:pic>
        <p:nvPicPr>
          <p:cNvPr id="4" name="Content Placeholder 3"/>
          <p:cNvPicPr>
            <a:picLocks noGrp="1" noChangeAspect="1"/>
          </p:cNvPicPr>
          <p:nvPr>
            <p:ph idx="1"/>
          </p:nvPr>
        </p:nvPicPr>
        <p:blipFill>
          <a:blip r:embed="rId2"/>
          <a:stretch>
            <a:fillRect/>
          </a:stretch>
        </p:blipFill>
        <p:spPr>
          <a:xfrm>
            <a:off x="2817813" y="914400"/>
            <a:ext cx="6877600" cy="3940884"/>
          </a:xfrm>
          <a:prstGeom prst="rect">
            <a:avLst/>
          </a:prstGeom>
        </p:spPr>
      </p:pic>
    </p:spTree>
    <p:extLst>
      <p:ext uri="{BB962C8B-B14F-4D97-AF65-F5344CB8AC3E}">
        <p14:creationId xmlns:p14="http://schemas.microsoft.com/office/powerpoint/2010/main" val="321309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Lenses</a:t>
            </a:r>
          </a:p>
        </p:txBody>
      </p:sp>
      <p:pic>
        <p:nvPicPr>
          <p:cNvPr id="4" name="Content Placeholder 3"/>
          <p:cNvPicPr>
            <a:picLocks noGrp="1" noChangeAspect="1"/>
          </p:cNvPicPr>
          <p:nvPr>
            <p:ph idx="1"/>
          </p:nvPr>
        </p:nvPicPr>
        <p:blipFill>
          <a:blip r:embed="rId2"/>
          <a:stretch>
            <a:fillRect/>
          </a:stretch>
        </p:blipFill>
        <p:spPr>
          <a:xfrm>
            <a:off x="1674812" y="762000"/>
            <a:ext cx="9469358" cy="4062471"/>
          </a:xfrm>
          <a:prstGeom prst="rect">
            <a:avLst/>
          </a:prstGeom>
        </p:spPr>
      </p:pic>
    </p:spTree>
    <p:extLst>
      <p:ext uri="{BB962C8B-B14F-4D97-AF65-F5344CB8AC3E}">
        <p14:creationId xmlns:p14="http://schemas.microsoft.com/office/powerpoint/2010/main" val="81000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Lens Vocabulary</a:t>
            </a:r>
          </a:p>
        </p:txBody>
      </p:sp>
      <p:sp>
        <p:nvSpPr>
          <p:cNvPr id="5" name="Content Placeholder 4"/>
          <p:cNvSpPr>
            <a:spLocks noGrp="1"/>
          </p:cNvSpPr>
          <p:nvPr>
            <p:ph idx="1"/>
          </p:nvPr>
        </p:nvSpPr>
        <p:spPr>
          <a:xfrm>
            <a:off x="1293813" y="685800"/>
            <a:ext cx="10287000" cy="4876800"/>
          </a:xfrm>
        </p:spPr>
        <p:txBody>
          <a:bodyPr>
            <a:normAutofit/>
          </a:bodyPr>
          <a:lstStyle/>
          <a:p>
            <a:r>
              <a:rPr lang="en-US" dirty="0"/>
              <a:t>Principal Axis: imaginary line passing through the center of the “sphere” to the exact center of the lens.</a:t>
            </a:r>
          </a:p>
          <a:p>
            <a:r>
              <a:rPr lang="en-US" dirty="0"/>
              <a:t>Vertical Principal Axis: Line the bisects the symmetrical lens into halves.</a:t>
            </a:r>
          </a:p>
          <a:p>
            <a:r>
              <a:rPr lang="en-US" dirty="0"/>
              <a:t>Focal Point: If light rays converge to a point from a converging lens this point is called the focal point. In a diverging lens the focal point can be found by tracing backwards until the light intersects. </a:t>
            </a:r>
          </a:p>
          <a:p>
            <a:pPr lvl="1"/>
            <a:r>
              <a:rPr lang="en-US" dirty="0"/>
              <a:t>2 for every lens</a:t>
            </a:r>
          </a:p>
          <a:p>
            <a:r>
              <a:rPr lang="en-US" dirty="0"/>
              <a:t>2F point: The point on the principal axis that is twice as far from the vertical axis as the focal point is.</a:t>
            </a:r>
          </a:p>
          <a:p>
            <a:pPr marL="330200" lvl="1" indent="0">
              <a:buNone/>
            </a:pPr>
            <a:endParaRPr lang="en-US" dirty="0"/>
          </a:p>
        </p:txBody>
      </p:sp>
    </p:spTree>
    <p:extLst>
      <p:ext uri="{BB962C8B-B14F-4D97-AF65-F5344CB8AC3E}">
        <p14:creationId xmlns:p14="http://schemas.microsoft.com/office/powerpoint/2010/main" val="68576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 by a Converging Lens</a:t>
            </a:r>
          </a:p>
        </p:txBody>
      </p:sp>
      <p:pic>
        <p:nvPicPr>
          <p:cNvPr id="4" name="Content Placeholder 3"/>
          <p:cNvPicPr>
            <a:picLocks noGrp="1" noChangeAspect="1"/>
          </p:cNvPicPr>
          <p:nvPr>
            <p:ph idx="1"/>
          </p:nvPr>
        </p:nvPicPr>
        <p:blipFill>
          <a:blip r:embed="rId2"/>
          <a:stretch>
            <a:fillRect/>
          </a:stretch>
        </p:blipFill>
        <p:spPr>
          <a:xfrm>
            <a:off x="1065212" y="914399"/>
            <a:ext cx="5562600" cy="4557743"/>
          </a:xfrm>
          <a:prstGeom prst="rect">
            <a:avLst/>
          </a:prstGeom>
        </p:spPr>
      </p:pic>
      <p:sp>
        <p:nvSpPr>
          <p:cNvPr id="5" name="Rectangle 4"/>
          <p:cNvSpPr/>
          <p:nvPr/>
        </p:nvSpPr>
        <p:spPr>
          <a:xfrm>
            <a:off x="6856412" y="1423555"/>
            <a:ext cx="4832668" cy="3539430"/>
          </a:xfrm>
          <a:prstGeom prst="rect">
            <a:avLst/>
          </a:prstGeom>
        </p:spPr>
        <p:txBody>
          <a:bodyPr wrap="square">
            <a:spAutoFit/>
          </a:bodyPr>
          <a:lstStyle/>
          <a:p>
            <a:r>
              <a:rPr lang="en-US" sz="2800" b="1" u="sng" dirty="0"/>
              <a:t>Refraction Rule for a Converging Lens:</a:t>
            </a:r>
          </a:p>
          <a:p>
            <a:r>
              <a:rPr lang="en-US" sz="2800" dirty="0"/>
              <a:t>Any incident ray traveling parallel to the principal axis of a converging lens will refract through the lens and travel through the focal point on the opposite side of the lens.</a:t>
            </a:r>
          </a:p>
        </p:txBody>
      </p:sp>
    </p:spTree>
    <p:extLst>
      <p:ext uri="{BB962C8B-B14F-4D97-AF65-F5344CB8AC3E}">
        <p14:creationId xmlns:p14="http://schemas.microsoft.com/office/powerpoint/2010/main" val="2543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 by a Diverging Lens</a:t>
            </a:r>
          </a:p>
        </p:txBody>
      </p:sp>
      <p:pic>
        <p:nvPicPr>
          <p:cNvPr id="4" name="Content Placeholder 3"/>
          <p:cNvPicPr>
            <a:picLocks noGrp="1" noChangeAspect="1"/>
          </p:cNvPicPr>
          <p:nvPr>
            <p:ph idx="1"/>
          </p:nvPr>
        </p:nvPicPr>
        <p:blipFill>
          <a:blip r:embed="rId2"/>
          <a:stretch>
            <a:fillRect/>
          </a:stretch>
        </p:blipFill>
        <p:spPr>
          <a:xfrm>
            <a:off x="989012" y="509002"/>
            <a:ext cx="4989926" cy="4596398"/>
          </a:xfrm>
          <a:prstGeom prst="rect">
            <a:avLst/>
          </a:prstGeom>
        </p:spPr>
      </p:pic>
      <p:pic>
        <p:nvPicPr>
          <p:cNvPr id="5" name="Picture 4"/>
          <p:cNvPicPr>
            <a:picLocks noChangeAspect="1"/>
          </p:cNvPicPr>
          <p:nvPr/>
        </p:nvPicPr>
        <p:blipFill>
          <a:blip r:embed="rId3"/>
          <a:stretch>
            <a:fillRect/>
          </a:stretch>
        </p:blipFill>
        <p:spPr>
          <a:xfrm>
            <a:off x="6708968" y="509002"/>
            <a:ext cx="4433694" cy="4596398"/>
          </a:xfrm>
          <a:prstGeom prst="rect">
            <a:avLst/>
          </a:prstGeom>
        </p:spPr>
      </p:pic>
    </p:spTree>
    <p:extLst>
      <p:ext uri="{BB962C8B-B14F-4D97-AF65-F5344CB8AC3E}">
        <p14:creationId xmlns:p14="http://schemas.microsoft.com/office/powerpoint/2010/main" val="121289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Refraction</a:t>
            </a:r>
          </a:p>
        </p:txBody>
      </p:sp>
      <p:sp>
        <p:nvSpPr>
          <p:cNvPr id="14" name="Content Placeholder 13"/>
          <p:cNvSpPr>
            <a:spLocks noGrp="1"/>
          </p:cNvSpPr>
          <p:nvPr>
            <p:ph idx="1"/>
          </p:nvPr>
        </p:nvSpPr>
        <p:spPr/>
        <p:txBody>
          <a:bodyPr/>
          <a:lstStyle/>
          <a:p>
            <a:r>
              <a:rPr lang="en-US" dirty="0"/>
              <a:t>A change in the direction of a wave due to breaching a different medium.</a:t>
            </a:r>
          </a:p>
          <a:p>
            <a:r>
              <a:rPr lang="en-US" dirty="0"/>
              <a:t>The bending of the path of light.</a:t>
            </a:r>
          </a:p>
          <a:p>
            <a:endParaRPr lang="en-US" dirty="0"/>
          </a:p>
        </p:txBody>
      </p:sp>
      <p:pic>
        <p:nvPicPr>
          <p:cNvPr id="2" name="Picture 1"/>
          <p:cNvPicPr>
            <a:picLocks noChangeAspect="1"/>
          </p:cNvPicPr>
          <p:nvPr/>
        </p:nvPicPr>
        <p:blipFill>
          <a:blip r:embed="rId2"/>
          <a:stretch>
            <a:fillRect/>
          </a:stretch>
        </p:blipFill>
        <p:spPr>
          <a:xfrm>
            <a:off x="1293813" y="2286000"/>
            <a:ext cx="2681287" cy="3029240"/>
          </a:xfrm>
          <a:prstGeom prst="rect">
            <a:avLst/>
          </a:prstGeom>
        </p:spPr>
      </p:pic>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Refraction Rules for a Diverging Lens</a:t>
            </a:r>
          </a:p>
        </p:txBody>
      </p:sp>
      <p:sp>
        <p:nvSpPr>
          <p:cNvPr id="3" name="Content Placeholder 2"/>
          <p:cNvSpPr>
            <a:spLocks noGrp="1"/>
          </p:cNvSpPr>
          <p:nvPr>
            <p:ph idx="1"/>
          </p:nvPr>
        </p:nvSpPr>
        <p:spPr/>
        <p:txBody>
          <a:bodyPr/>
          <a:lstStyle/>
          <a:p>
            <a:r>
              <a:rPr lang="en-US" dirty="0"/>
              <a:t>Any incident ray traveling parallel to the principal axis of a diverging lens will refract through the lens and travel in line with the focal point (i.e., in a direction such that its extension will pass through the focal point).</a:t>
            </a:r>
          </a:p>
          <a:p>
            <a:r>
              <a:rPr lang="en-US" dirty="0"/>
              <a:t>Any incident ray traveling towards the focal point on the way to the lens will refract through the lens and travel parallel to the principal axis.</a:t>
            </a:r>
          </a:p>
          <a:p>
            <a:endParaRPr lang="en-US" dirty="0"/>
          </a:p>
        </p:txBody>
      </p:sp>
    </p:spTree>
    <p:extLst>
      <p:ext uri="{BB962C8B-B14F-4D97-AF65-F5344CB8AC3E}">
        <p14:creationId xmlns:p14="http://schemas.microsoft.com/office/powerpoint/2010/main" val="38605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Third Lens Rule</a:t>
            </a:r>
          </a:p>
        </p:txBody>
      </p:sp>
      <p:pic>
        <p:nvPicPr>
          <p:cNvPr id="4" name="Content Placeholder 3"/>
          <p:cNvPicPr>
            <a:picLocks noGrp="1" noChangeAspect="1"/>
          </p:cNvPicPr>
          <p:nvPr>
            <p:ph idx="1"/>
          </p:nvPr>
        </p:nvPicPr>
        <p:blipFill>
          <a:blip r:embed="rId2"/>
          <a:stretch>
            <a:fillRect/>
          </a:stretch>
        </p:blipFill>
        <p:spPr>
          <a:xfrm>
            <a:off x="1674813" y="342284"/>
            <a:ext cx="9300612" cy="4763116"/>
          </a:xfrm>
          <a:prstGeom prst="rect">
            <a:avLst/>
          </a:prstGeom>
        </p:spPr>
      </p:pic>
    </p:spTree>
    <p:extLst>
      <p:ext uri="{BB962C8B-B14F-4D97-AF65-F5344CB8AC3E}">
        <p14:creationId xmlns:p14="http://schemas.microsoft.com/office/powerpoint/2010/main" val="331138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by Step for Ray Diagrams for Converging Lenses</a:t>
            </a:r>
          </a:p>
        </p:txBody>
      </p:sp>
      <p:sp>
        <p:nvSpPr>
          <p:cNvPr id="3" name="Content Placeholder 2"/>
          <p:cNvSpPr>
            <a:spLocks noGrp="1"/>
          </p:cNvSpPr>
          <p:nvPr>
            <p:ph idx="1"/>
          </p:nvPr>
        </p:nvSpPr>
        <p:spPr/>
        <p:txBody>
          <a:bodyPr/>
          <a:lstStyle/>
          <a:p>
            <a:r>
              <a:rPr lang="en-US" dirty="0"/>
              <a:t>1. Pick a point on the top of the object and draw three incident rays traveling towards the lens.</a:t>
            </a:r>
          </a:p>
          <a:p>
            <a:r>
              <a:rPr lang="en-US" dirty="0"/>
              <a:t>2. Once these incident rays strike the lens, refract them according to the </a:t>
            </a:r>
            <a:r>
              <a:rPr lang="en-US" dirty="0">
                <a:hlinkClick r:id="rId2"/>
              </a:rPr>
              <a:t>three </a:t>
            </a:r>
            <a:r>
              <a:rPr lang="en-US" i="1" dirty="0">
                <a:hlinkClick r:id="rId2"/>
              </a:rPr>
              <a:t>rules</a:t>
            </a:r>
            <a:r>
              <a:rPr lang="en-US" dirty="0">
                <a:hlinkClick r:id="rId2"/>
              </a:rPr>
              <a:t> of refraction</a:t>
            </a:r>
            <a:r>
              <a:rPr lang="en-US" dirty="0"/>
              <a:t> for converging lenses.</a:t>
            </a:r>
          </a:p>
          <a:p>
            <a:r>
              <a:rPr lang="en-US" dirty="0"/>
              <a:t>3. Mark the image of the top of the object.</a:t>
            </a:r>
          </a:p>
        </p:txBody>
      </p:sp>
    </p:spTree>
    <p:extLst>
      <p:ext uri="{BB962C8B-B14F-4D97-AF65-F5344CB8AC3E}">
        <p14:creationId xmlns:p14="http://schemas.microsoft.com/office/powerpoint/2010/main" val="109716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in front of the focal point for a converging lens</a:t>
            </a:r>
          </a:p>
        </p:txBody>
      </p:sp>
      <p:pic>
        <p:nvPicPr>
          <p:cNvPr id="4" name="Content Placeholder 3"/>
          <p:cNvPicPr>
            <a:picLocks noGrp="1" noChangeAspect="1"/>
          </p:cNvPicPr>
          <p:nvPr>
            <p:ph idx="1"/>
          </p:nvPr>
        </p:nvPicPr>
        <p:blipFill>
          <a:blip r:embed="rId2"/>
          <a:stretch>
            <a:fillRect/>
          </a:stretch>
        </p:blipFill>
        <p:spPr>
          <a:xfrm>
            <a:off x="2665412" y="412302"/>
            <a:ext cx="6477000" cy="4693098"/>
          </a:xfrm>
          <a:prstGeom prst="rect">
            <a:avLst/>
          </a:prstGeom>
        </p:spPr>
      </p:pic>
    </p:spTree>
    <p:extLst>
      <p:ext uri="{BB962C8B-B14F-4D97-AF65-F5344CB8AC3E}">
        <p14:creationId xmlns:p14="http://schemas.microsoft.com/office/powerpoint/2010/main" val="267364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on the Focal Point</a:t>
            </a:r>
          </a:p>
        </p:txBody>
      </p:sp>
      <p:pic>
        <p:nvPicPr>
          <p:cNvPr id="4" name="Content Placeholder 3"/>
          <p:cNvPicPr>
            <a:picLocks noGrp="1" noChangeAspect="1"/>
          </p:cNvPicPr>
          <p:nvPr>
            <p:ph idx="1"/>
          </p:nvPr>
        </p:nvPicPr>
        <p:blipFill>
          <a:blip r:embed="rId2"/>
          <a:stretch>
            <a:fillRect/>
          </a:stretch>
        </p:blipFill>
        <p:spPr>
          <a:xfrm>
            <a:off x="3351927" y="206475"/>
            <a:ext cx="5486400" cy="4929405"/>
          </a:xfrm>
          <a:prstGeom prst="rect">
            <a:avLst/>
          </a:prstGeom>
        </p:spPr>
      </p:pic>
    </p:spTree>
    <p:extLst>
      <p:ext uri="{BB962C8B-B14F-4D97-AF65-F5344CB8AC3E}">
        <p14:creationId xmlns:p14="http://schemas.microsoft.com/office/powerpoint/2010/main" val="21850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Diverging Lenses Step By Step Ray Diagrams</a:t>
            </a:r>
          </a:p>
        </p:txBody>
      </p:sp>
      <p:sp>
        <p:nvSpPr>
          <p:cNvPr id="3" name="Content Placeholder 2"/>
          <p:cNvSpPr>
            <a:spLocks noGrp="1"/>
          </p:cNvSpPr>
          <p:nvPr>
            <p:ph idx="1"/>
          </p:nvPr>
        </p:nvSpPr>
        <p:spPr/>
        <p:txBody>
          <a:bodyPr/>
          <a:lstStyle/>
          <a:p>
            <a:r>
              <a:rPr lang="en-US" dirty="0"/>
              <a:t>1. Pick a point on the top of the object and draw three incident rays traveling towards the lens.</a:t>
            </a:r>
          </a:p>
          <a:p>
            <a:r>
              <a:rPr lang="en-US" dirty="0"/>
              <a:t>2. Once these incident rays strike the lens, refract them according to the three rules of refraction for double concave lenses.</a:t>
            </a:r>
          </a:p>
          <a:p>
            <a:r>
              <a:rPr lang="en-US" dirty="0"/>
              <a:t>Locate and mark the image of the top of the object.</a:t>
            </a:r>
          </a:p>
          <a:p>
            <a:r>
              <a:rPr lang="en-US" dirty="0"/>
              <a:t>Repeat the process for the bottom of the object.</a:t>
            </a:r>
          </a:p>
        </p:txBody>
      </p:sp>
    </p:spTree>
    <p:extLst>
      <p:ext uri="{BB962C8B-B14F-4D97-AF65-F5344CB8AC3E}">
        <p14:creationId xmlns:p14="http://schemas.microsoft.com/office/powerpoint/2010/main" val="139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Image Relationships Using Diverging Lenses</a:t>
            </a:r>
          </a:p>
        </p:txBody>
      </p:sp>
      <p:pic>
        <p:nvPicPr>
          <p:cNvPr id="4" name="Content Placeholder 3"/>
          <p:cNvPicPr>
            <a:picLocks noGrp="1" noChangeAspect="1"/>
          </p:cNvPicPr>
          <p:nvPr>
            <p:ph idx="1"/>
          </p:nvPr>
        </p:nvPicPr>
        <p:blipFill>
          <a:blip r:embed="rId2"/>
          <a:stretch>
            <a:fillRect/>
          </a:stretch>
        </p:blipFill>
        <p:spPr>
          <a:xfrm>
            <a:off x="1883309" y="1905000"/>
            <a:ext cx="8423636" cy="1776413"/>
          </a:xfrm>
          <a:prstGeom prst="rect">
            <a:avLst/>
          </a:prstGeom>
        </p:spPr>
      </p:pic>
    </p:spTree>
    <p:extLst>
      <p:ext uri="{BB962C8B-B14F-4D97-AF65-F5344CB8AC3E}">
        <p14:creationId xmlns:p14="http://schemas.microsoft.com/office/powerpoint/2010/main" val="382726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Ray Tracing</a:t>
            </a:r>
          </a:p>
        </p:txBody>
      </p:sp>
      <p:sp>
        <p:nvSpPr>
          <p:cNvPr id="5" name="Content Placeholder 4"/>
          <p:cNvSpPr>
            <a:spLocks noGrp="1"/>
          </p:cNvSpPr>
          <p:nvPr>
            <p:ph idx="1"/>
          </p:nvPr>
        </p:nvSpPr>
        <p:spPr/>
        <p:txBody>
          <a:bodyPr/>
          <a:lstStyle/>
          <a:p>
            <a:r>
              <a:rPr lang="en-US" dirty="0" err="1"/>
              <a:t>ni</a:t>
            </a:r>
            <a:r>
              <a:rPr lang="en-US" dirty="0"/>
              <a:t> • sine (</a:t>
            </a:r>
            <a:r>
              <a:rPr lang="en-US" dirty="0" err="1"/>
              <a:t>Θi</a:t>
            </a:r>
            <a:r>
              <a:rPr lang="en-US" dirty="0"/>
              <a:t>) = </a:t>
            </a:r>
            <a:r>
              <a:rPr lang="en-US" dirty="0" err="1"/>
              <a:t>nr</a:t>
            </a:r>
            <a:r>
              <a:rPr lang="en-US" dirty="0"/>
              <a:t> * sine (</a:t>
            </a:r>
            <a:r>
              <a:rPr lang="en-US" dirty="0" err="1"/>
              <a:t>Θr</a:t>
            </a:r>
            <a:r>
              <a:rPr lang="en-US" dirty="0"/>
              <a:t>)</a:t>
            </a:r>
          </a:p>
          <a:p>
            <a:r>
              <a:rPr lang="en-US" dirty="0"/>
              <a:t>where </a:t>
            </a:r>
            <a:r>
              <a:rPr lang="en-US" dirty="0" err="1"/>
              <a:t>Θi</a:t>
            </a:r>
            <a:r>
              <a:rPr lang="en-US" dirty="0"/>
              <a:t> ("theta </a:t>
            </a:r>
            <a:r>
              <a:rPr lang="en-US" dirty="0" err="1"/>
              <a:t>i</a:t>
            </a:r>
            <a:r>
              <a:rPr lang="en-US" dirty="0"/>
              <a:t>") = angle of incidence </a:t>
            </a:r>
          </a:p>
          <a:p>
            <a:r>
              <a:rPr lang="en-US" dirty="0" err="1"/>
              <a:t>Θr</a:t>
            </a:r>
            <a:r>
              <a:rPr lang="en-US" dirty="0"/>
              <a:t> ("theta r") = angle of refraction</a:t>
            </a:r>
          </a:p>
          <a:p>
            <a:r>
              <a:rPr lang="en-US" dirty="0" err="1"/>
              <a:t>ni</a:t>
            </a:r>
            <a:r>
              <a:rPr lang="en-US" dirty="0"/>
              <a:t> = index of refraction of the incident medium</a:t>
            </a:r>
          </a:p>
          <a:p>
            <a:r>
              <a:rPr lang="en-US" dirty="0" err="1"/>
              <a:t>nr</a:t>
            </a:r>
            <a:r>
              <a:rPr lang="en-US" dirty="0"/>
              <a:t> = index of refraction of the refractive medium</a:t>
            </a:r>
          </a:p>
        </p:txBody>
      </p:sp>
      <p:pic>
        <p:nvPicPr>
          <p:cNvPr id="8" name="Picture 7"/>
          <p:cNvPicPr>
            <a:picLocks noChangeAspect="1"/>
          </p:cNvPicPr>
          <p:nvPr/>
        </p:nvPicPr>
        <p:blipFill>
          <a:blip r:embed="rId2"/>
          <a:stretch>
            <a:fillRect/>
          </a:stretch>
        </p:blipFill>
        <p:spPr>
          <a:xfrm>
            <a:off x="8456612" y="685800"/>
            <a:ext cx="2667000" cy="2331528"/>
          </a:xfrm>
          <a:prstGeom prst="rect">
            <a:avLst/>
          </a:prstGeom>
        </p:spPr>
      </p:pic>
    </p:spTree>
    <p:extLst>
      <p:ext uri="{BB962C8B-B14F-4D97-AF65-F5344CB8AC3E}">
        <p14:creationId xmlns:p14="http://schemas.microsoft.com/office/powerpoint/2010/main" val="1175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Ray Model</a:t>
            </a:r>
          </a:p>
        </p:txBody>
      </p:sp>
      <p:pic>
        <p:nvPicPr>
          <p:cNvPr id="4" name="Content Placeholder 3"/>
          <p:cNvPicPr>
            <a:picLocks noGrp="1" noChangeAspect="1"/>
          </p:cNvPicPr>
          <p:nvPr>
            <p:ph idx="1"/>
          </p:nvPr>
        </p:nvPicPr>
        <p:blipFill>
          <a:blip r:embed="rId2"/>
          <a:stretch>
            <a:fillRect/>
          </a:stretch>
        </p:blipFill>
        <p:spPr>
          <a:xfrm>
            <a:off x="858946" y="914401"/>
            <a:ext cx="10548182" cy="3962400"/>
          </a:xfrm>
          <a:prstGeom prst="rect">
            <a:avLst/>
          </a:prstGeom>
        </p:spPr>
      </p:pic>
    </p:spTree>
    <p:extLst>
      <p:ext uri="{BB962C8B-B14F-4D97-AF65-F5344CB8AC3E}">
        <p14:creationId xmlns:p14="http://schemas.microsoft.com/office/powerpoint/2010/main" val="265516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BENT PENCIL WORKS</a:t>
            </a:r>
          </a:p>
        </p:txBody>
      </p:sp>
      <p:pic>
        <p:nvPicPr>
          <p:cNvPr id="8" name="Content Placeholder 7"/>
          <p:cNvPicPr>
            <a:picLocks noGrp="1" noChangeAspect="1"/>
          </p:cNvPicPr>
          <p:nvPr>
            <p:ph idx="1"/>
          </p:nvPr>
        </p:nvPicPr>
        <p:blipFill>
          <a:blip r:embed="rId2"/>
          <a:stretch>
            <a:fillRect/>
          </a:stretch>
        </p:blipFill>
        <p:spPr>
          <a:xfrm>
            <a:off x="3847227" y="574565"/>
            <a:ext cx="4495800" cy="4530835"/>
          </a:xfrm>
          <a:prstGeom prst="rect">
            <a:avLst/>
          </a:prstGeom>
        </p:spPr>
      </p:pic>
    </p:spTree>
    <p:extLst>
      <p:ext uri="{BB962C8B-B14F-4D97-AF65-F5344CB8AC3E}">
        <p14:creationId xmlns:p14="http://schemas.microsoft.com/office/powerpoint/2010/main" val="98182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OF REFRACTION</a:t>
            </a:r>
          </a:p>
        </p:txBody>
      </p:sp>
      <p:sp>
        <p:nvSpPr>
          <p:cNvPr id="7" name="Content Placeholder 6"/>
          <p:cNvSpPr>
            <a:spLocks noGrp="1"/>
          </p:cNvSpPr>
          <p:nvPr>
            <p:ph idx="1"/>
          </p:nvPr>
        </p:nvSpPr>
        <p:spPr/>
        <p:txBody>
          <a:bodyPr/>
          <a:lstStyle/>
          <a:p>
            <a:r>
              <a:rPr lang="en-US" dirty="0"/>
              <a:t>A CHANGE OF SPEED AS THE LIGHT CROSSES THE BOUNDARY</a:t>
            </a:r>
          </a:p>
          <a:p>
            <a:pPr lvl="1"/>
            <a:r>
              <a:rPr lang="en-US" dirty="0"/>
              <a:t>THE CHANGE IN SPEEED IS THE CAUSE AND THE CHANGE IN DIRECTION IS THE EFFECT</a:t>
            </a:r>
          </a:p>
          <a:p>
            <a:r>
              <a:rPr lang="en-US" dirty="0"/>
              <a:t>LIGHT MUST APPROACH THE BOUNDARY AT AN ANGLE.  NO ANGLE NO REFRACTION.</a:t>
            </a:r>
          </a:p>
        </p:txBody>
      </p:sp>
      <p:pic>
        <p:nvPicPr>
          <p:cNvPr id="8" name="Picture 7"/>
          <p:cNvPicPr>
            <a:picLocks noChangeAspect="1"/>
          </p:cNvPicPr>
          <p:nvPr/>
        </p:nvPicPr>
        <p:blipFill>
          <a:blip r:embed="rId2"/>
          <a:stretch>
            <a:fillRect/>
          </a:stretch>
        </p:blipFill>
        <p:spPr>
          <a:xfrm>
            <a:off x="3315975" y="2870141"/>
            <a:ext cx="5597837" cy="2540059"/>
          </a:xfrm>
          <a:prstGeom prst="rect">
            <a:avLst/>
          </a:prstGeom>
        </p:spPr>
      </p:pic>
    </p:spTree>
    <p:extLst>
      <p:ext uri="{BB962C8B-B14F-4D97-AF65-F5344CB8AC3E}">
        <p14:creationId xmlns:p14="http://schemas.microsoft.com/office/powerpoint/2010/main" val="34888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OPTICAL DENSITY AND THE INDEX OF REFRACTION</a:t>
            </a:r>
          </a:p>
        </p:txBody>
      </p:sp>
      <p:sp>
        <p:nvSpPr>
          <p:cNvPr id="5" name="Content Placeholder 4"/>
          <p:cNvSpPr>
            <a:spLocks noGrp="1"/>
          </p:cNvSpPr>
          <p:nvPr>
            <p:ph idx="1"/>
          </p:nvPr>
        </p:nvSpPr>
        <p:spPr/>
        <p:txBody>
          <a:bodyPr/>
          <a:lstStyle/>
          <a:p>
            <a:r>
              <a:rPr lang="en-US" dirty="0"/>
              <a:t>OPTICAL DENSITY IS NOT THE SAME AS PHYSICAL DENSITY.</a:t>
            </a:r>
          </a:p>
          <a:p>
            <a:r>
              <a:rPr lang="en-US" dirty="0"/>
              <a:t>OPTICAL DENSITY OF A MATERIAL RELATES TO THE SLUGGISH TENDENCY OF THE ATOMS OF A MATERIAL TO MAINTAIN AND ABSORB THE ENERGY OF AN ELECTROMAGNETIC WAVE (LIGHT) IN THE FORM OF VIBRATING ELECTRONS BEFORE REEMITTING IT AS A NEW ELECTROMAGNETIC DISTURBANCE.</a:t>
            </a:r>
          </a:p>
          <a:p>
            <a:r>
              <a:rPr lang="en-US" dirty="0"/>
              <a:t>THE MORE OPTICALLY DENSE THAT A MATERIAL IS, THE SLOWER THE WAVE WILL MOVE THROUGH THE MATERIAL.</a:t>
            </a:r>
          </a:p>
        </p:txBody>
      </p:sp>
    </p:spTree>
    <p:extLst>
      <p:ext uri="{BB962C8B-B14F-4D97-AF65-F5344CB8AC3E}">
        <p14:creationId xmlns:p14="http://schemas.microsoft.com/office/powerpoint/2010/main" val="42349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OF REFRACTION VALUE</a:t>
            </a:r>
          </a:p>
        </p:txBody>
      </p:sp>
      <p:sp>
        <p:nvSpPr>
          <p:cNvPr id="3" name="Content Placeholder 2"/>
          <p:cNvSpPr>
            <a:spLocks noGrp="1"/>
          </p:cNvSpPr>
          <p:nvPr>
            <p:ph idx="1"/>
          </p:nvPr>
        </p:nvSpPr>
        <p:spPr>
          <a:xfrm>
            <a:off x="1293813" y="272718"/>
            <a:ext cx="10287000" cy="4190999"/>
          </a:xfrm>
        </p:spPr>
        <p:txBody>
          <a:bodyPr/>
          <a:lstStyle/>
          <a:p>
            <a:r>
              <a:rPr lang="en-US" sz="3200" dirty="0"/>
              <a:t>INDICATOR OF OPTICAL DENSITY</a:t>
            </a:r>
          </a:p>
          <a:p>
            <a:r>
              <a:rPr lang="en-US" sz="3200" dirty="0"/>
              <a:t>THE INDEX OF REFRACTION VALUE IS A NUMBER THAT INDICATES THE NUMBER OF TIMES SLOWER THAT A LIGHT WAVE WOULD BE IN THAT MATERIAL.</a:t>
            </a:r>
          </a:p>
          <a:p>
            <a:r>
              <a:rPr lang="en-US" sz="3200" dirty="0"/>
              <a:t>A VACUUM IS GIVEN  A n VALUE OF 1.0000.</a:t>
            </a:r>
          </a:p>
          <a:p>
            <a:r>
              <a:rPr lang="en-US" sz="3200" dirty="0"/>
              <a:t>V= the velocity of light in the medium.</a:t>
            </a:r>
          </a:p>
          <a:p>
            <a:r>
              <a:rPr lang="en-US" sz="3200" dirty="0"/>
              <a:t>N= the refractive index of the material</a:t>
            </a:r>
          </a:p>
          <a:p>
            <a:endParaRPr lang="en-US" dirty="0"/>
          </a:p>
        </p:txBody>
      </p:sp>
      <p:pic>
        <p:nvPicPr>
          <p:cNvPr id="4" name="Picture 3"/>
          <p:cNvPicPr>
            <a:picLocks noChangeAspect="1"/>
          </p:cNvPicPr>
          <p:nvPr/>
        </p:nvPicPr>
        <p:blipFill>
          <a:blip r:embed="rId2"/>
          <a:stretch>
            <a:fillRect/>
          </a:stretch>
        </p:blipFill>
        <p:spPr>
          <a:xfrm>
            <a:off x="3382923" y="4431633"/>
            <a:ext cx="5424407" cy="1143000"/>
          </a:xfrm>
          <a:prstGeom prst="rect">
            <a:avLst/>
          </a:prstGeom>
        </p:spPr>
      </p:pic>
    </p:spTree>
    <p:extLst>
      <p:ext uri="{BB962C8B-B14F-4D97-AF65-F5344CB8AC3E}">
        <p14:creationId xmlns:p14="http://schemas.microsoft.com/office/powerpoint/2010/main" val="29796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Refractive Index Question</a:t>
            </a:r>
          </a:p>
        </p:txBody>
      </p:sp>
      <p:sp>
        <p:nvSpPr>
          <p:cNvPr id="3" name="Content Placeholder 2"/>
          <p:cNvSpPr>
            <a:spLocks noGrp="1"/>
          </p:cNvSpPr>
          <p:nvPr>
            <p:ph idx="1"/>
          </p:nvPr>
        </p:nvSpPr>
        <p:spPr/>
        <p:txBody>
          <a:bodyPr>
            <a:normAutofit/>
          </a:bodyPr>
          <a:lstStyle/>
          <a:p>
            <a:r>
              <a:rPr lang="en-US" sz="3600" dirty="0"/>
              <a:t>The refractive index of ice is 1.31.  What is the speed of light as it travels through ice?</a:t>
            </a:r>
          </a:p>
          <a:p>
            <a:pPr lvl="1"/>
            <a:r>
              <a:rPr lang="en-US" sz="3200" dirty="0"/>
              <a:t>We can rearrange the equation to look like this: V=C/N</a:t>
            </a:r>
          </a:p>
          <a:p>
            <a:pPr lvl="1"/>
            <a:r>
              <a:rPr lang="en-US" sz="3200" dirty="0"/>
              <a:t>Where C is the speed of light (3.0 *10^8)</a:t>
            </a:r>
          </a:p>
          <a:p>
            <a:endParaRPr lang="en-US" sz="3600" dirty="0"/>
          </a:p>
          <a:p>
            <a:r>
              <a:rPr lang="en-US" sz="3600" dirty="0"/>
              <a:t>V = 2.31*10^8</a:t>
            </a:r>
          </a:p>
        </p:txBody>
      </p:sp>
    </p:spTree>
    <p:extLst>
      <p:ext uri="{BB962C8B-B14F-4D97-AF65-F5344CB8AC3E}">
        <p14:creationId xmlns:p14="http://schemas.microsoft.com/office/powerpoint/2010/main" val="346913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PREDICTING THE DIRECTION OF BENDING</a:t>
            </a:r>
          </a:p>
        </p:txBody>
      </p:sp>
      <p:sp>
        <p:nvSpPr>
          <p:cNvPr id="4" name="Content Placeholder 3"/>
          <p:cNvSpPr>
            <a:spLocks noGrp="1"/>
          </p:cNvSpPr>
          <p:nvPr>
            <p:ph idx="1"/>
          </p:nvPr>
        </p:nvSpPr>
        <p:spPr/>
        <p:txBody>
          <a:bodyPr/>
          <a:lstStyle/>
          <a:p>
            <a:r>
              <a:rPr lang="en-US" sz="3200" dirty="0"/>
              <a:t>REMEMBER THE CAR IN MUD ANANLOGY FROM OUR WAVE UNIT.</a:t>
            </a:r>
          </a:p>
          <a:p>
            <a:r>
              <a:rPr lang="en-US" sz="3200" dirty="0"/>
              <a:t>IF A LIGHT RAY IS TRAVELING FROM A FAST TO A SLOW MEDIUM THEN THE LIGHT RAY WILL BEND TO THE NORMAL.</a:t>
            </a:r>
          </a:p>
          <a:p>
            <a:r>
              <a:rPr lang="en-US" sz="3200" dirty="0"/>
              <a:t>IF A LIGHT RAY IS TRAVELING FROM A SLOW MEDIUM TO A FAST MEDIUM THEN THE LIGHT RAY WILL BEND AWAY FROM THE NORMAL.</a:t>
            </a:r>
          </a:p>
          <a:p>
            <a:endParaRPr lang="en-US" dirty="0"/>
          </a:p>
        </p:txBody>
      </p:sp>
    </p:spTree>
    <p:extLst>
      <p:ext uri="{BB962C8B-B14F-4D97-AF65-F5344CB8AC3E}">
        <p14:creationId xmlns:p14="http://schemas.microsoft.com/office/powerpoint/2010/main" val="42444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D7DC9D6-C974-4760-AF25-FD6F69EC1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marketing glass cube presentation (widescreen)</Template>
  <TotalTime>0</TotalTime>
  <Words>1029</Words>
  <Application>Microsoft Office PowerPoint</Application>
  <PresentationFormat>Custom</PresentationFormat>
  <Paragraphs>89</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Cambria Math</vt:lpstr>
      <vt:lpstr>Corbel</vt:lpstr>
      <vt:lpstr>Marketing 16x9</vt:lpstr>
      <vt:lpstr>Lenses</vt:lpstr>
      <vt:lpstr>Refraction</vt:lpstr>
      <vt:lpstr>Ray Model</vt:lpstr>
      <vt:lpstr>HOW THE BENT PENCIL WORKS</vt:lpstr>
      <vt:lpstr>CONDITIONS OF REFRACTION</vt:lpstr>
      <vt:lpstr>OPTICAL DENSITY AND THE INDEX OF REFRACTION</vt:lpstr>
      <vt:lpstr>INDEX OF REFRACTION VALUE</vt:lpstr>
      <vt:lpstr>Sample Refractive Index Question</vt:lpstr>
      <vt:lpstr>PREDICTING THE DIRECTION OF BENDING</vt:lpstr>
      <vt:lpstr>LEAST TIME PRINCIPLE</vt:lpstr>
      <vt:lpstr>Snell’s Law</vt:lpstr>
      <vt:lpstr>Snell’s Law Continued</vt:lpstr>
      <vt:lpstr>Sample Snell’s Law Problem</vt:lpstr>
      <vt:lpstr>Continued Snell’s Example:</vt:lpstr>
      <vt:lpstr>Lenses</vt:lpstr>
      <vt:lpstr>Types of Lenses</vt:lpstr>
      <vt:lpstr>Lens Vocabulary</vt:lpstr>
      <vt:lpstr>Refraction by a Converging Lens</vt:lpstr>
      <vt:lpstr>Refraction by a Diverging Lens</vt:lpstr>
      <vt:lpstr>Refraction Rules for a Diverging Lens</vt:lpstr>
      <vt:lpstr>The Third Lens Rule</vt:lpstr>
      <vt:lpstr>Step by Step for Ray Diagrams for Converging Lenses</vt:lpstr>
      <vt:lpstr>Object in front of the focal point for a converging lens</vt:lpstr>
      <vt:lpstr>Object on the Focal Point</vt:lpstr>
      <vt:lpstr>Diverging Lenses Step By Step Ray Diagrams</vt:lpstr>
      <vt:lpstr>Object Image Relationships Using Diverging Lenses</vt:lpstr>
      <vt:lpstr>Ray Tracing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2016-11-13T22:17:36Z</dcterms:created>
  <dcterms:modified xsi:type="dcterms:W3CDTF">2016-11-20T17:02:49Z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