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2" r:id="rId6"/>
    <p:sldId id="263" r:id="rId7"/>
    <p:sldId id="260" r:id="rId8"/>
    <p:sldId id="264" r:id="rId9"/>
    <p:sldId id="261" r:id="rId10"/>
    <p:sldId id="265" r:id="rId11"/>
    <p:sldId id="266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1" d="100"/>
          <a:sy n="81" d="100"/>
        </p:scale>
        <p:origin x="754" y="67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11/10/2016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11/10/2016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anchor="b"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CD9712D-992A-4AB1-A5C2-575F75921AA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time_continue=145&amp;v=JW3tT0L2gp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Light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Inverse Square Law</a:t>
            </a: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distance of 4.5 the readings of luminous flux is 80 </a:t>
            </a:r>
            <a:r>
              <a:rPr lang="en-US" dirty="0" err="1"/>
              <a:t>lm</a:t>
            </a:r>
            <a:r>
              <a:rPr lang="en-US" dirty="0"/>
              <a:t>.  At a distance of 1 meter the luminous flux would be what for the same source?</a:t>
            </a:r>
          </a:p>
          <a:p>
            <a:r>
              <a:rPr lang="en-US" dirty="0"/>
              <a:t>E2 = (( 4.5 m/1)² x 80 </a:t>
            </a:r>
            <a:r>
              <a:rPr lang="en-US" dirty="0" err="1"/>
              <a:t>lm</a:t>
            </a:r>
            <a:r>
              <a:rPr lang="en-US" dirty="0"/>
              <a:t>.)</a:t>
            </a:r>
          </a:p>
          <a:p>
            <a:r>
              <a:rPr lang="en-US" dirty="0"/>
              <a:t>What is E2?</a:t>
            </a:r>
          </a:p>
          <a:p>
            <a:r>
              <a:rPr lang="en-US" dirty="0"/>
              <a:t>1.62e3 or 1620.0 lumens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16039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An increase in one variable always causes another measurable quantity to decrease.</a:t>
            </a:r>
          </a:p>
          <a:p>
            <a:pPr lvl="1"/>
            <a:r>
              <a:rPr lang="en-US" sz="3200" dirty="0"/>
              <a:t>In the case of light, as the distance increases the illuminance decreases, and vice versa.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Inverse Square Law</a:t>
            </a:r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Light Behave?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Light is emitted does it move from its source in only one direction? Or does it move from its source in all directions, like a sphere?</a:t>
            </a:r>
          </a:p>
          <a:p>
            <a:pPr lvl="1"/>
            <a:r>
              <a:rPr lang="en-US" sz="2400" dirty="0"/>
              <a:t>Sphere</a:t>
            </a:r>
          </a:p>
          <a:p>
            <a:r>
              <a:rPr lang="en-US" sz="2800" dirty="0"/>
              <a:t>The inverse square law in light demonstrates that the intensity of the light away from its source is inversely proportional to the distance of the measured intensity from the source.</a:t>
            </a:r>
          </a:p>
        </p:txBody>
      </p:sp>
    </p:spTree>
    <p:extLst>
      <p:ext uri="{BB962C8B-B14F-4D97-AF65-F5344CB8AC3E}">
        <p14:creationId xmlns:p14="http://schemas.microsoft.com/office/powerpoint/2010/main" val="30882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Lumen (</a:t>
            </a:r>
            <a:r>
              <a:rPr lang="en-US" dirty="0" err="1"/>
              <a:t>lm</a:t>
            </a:r>
            <a:r>
              <a:rPr lang="en-US" dirty="0"/>
              <a:t>): is the SI unit of luminous flux.</a:t>
            </a:r>
          </a:p>
          <a:p>
            <a:r>
              <a:rPr lang="en-US" dirty="0"/>
              <a:t>Luminous Flux: A measure of the perceived power of light. This is weighted according to the model of the human eye’s sensitivity to different wavelengths.</a:t>
            </a:r>
          </a:p>
          <a:p>
            <a:r>
              <a:rPr lang="en-US" dirty="0" err="1"/>
              <a:t>Pointance</a:t>
            </a:r>
            <a:r>
              <a:rPr lang="en-US" dirty="0"/>
              <a:t>:  The power (flux) of light per unit angle.  Could also be called the intensity.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of Light</a:t>
            </a:r>
          </a:p>
        </p:txBody>
      </p:sp>
    </p:spTree>
    <p:extLst>
      <p:ext uri="{BB962C8B-B14F-4D97-AF65-F5344CB8AC3E}">
        <p14:creationId xmlns:p14="http://schemas.microsoft.com/office/powerpoint/2010/main" val="26566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Watt? </a:t>
            </a:r>
          </a:p>
          <a:p>
            <a:pPr lvl="1"/>
            <a:r>
              <a:rPr lang="en-US" dirty="0"/>
              <a:t>It is the SI unit of Power and is defined as Joule per second.</a:t>
            </a:r>
          </a:p>
          <a:p>
            <a:r>
              <a:rPr lang="en-US" dirty="0"/>
              <a:t>What is a Lumen?</a:t>
            </a:r>
          </a:p>
          <a:p>
            <a:pPr lvl="1"/>
            <a:r>
              <a:rPr lang="en-US" dirty="0"/>
              <a:t>Measurement of the perceived “brightness” of a light source.</a:t>
            </a:r>
          </a:p>
          <a:p>
            <a:r>
              <a:rPr lang="en-US" dirty="0"/>
              <a:t>We used to compare Wattage when buying lightbulbs.  In incandescent light this was a relatively good call because the Power used usually meant a brighter bulb and vice versa.</a:t>
            </a:r>
          </a:p>
          <a:p>
            <a:r>
              <a:rPr lang="en-US" dirty="0"/>
              <a:t>However, we now have LED’s and other bulbs.  We should now pay more attention to lumens as the bulbs have a smaller power to output ratio.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a lumen and a Watt?</a:t>
            </a:r>
          </a:p>
        </p:txBody>
      </p:sp>
    </p:spTree>
    <p:extLst>
      <p:ext uri="{BB962C8B-B14F-4D97-AF65-F5344CB8AC3E}">
        <p14:creationId xmlns:p14="http://schemas.microsoft.com/office/powerpoint/2010/main" val="406772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More Common Form: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5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d>
                          <m:dPr>
                            <m:ctrlPr>
                              <a:rPr lang="en-US" sz="5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i="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400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sz="54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5400" i="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US" sz="5400" dirty="0"/>
              </a:p>
              <a:p>
                <a:r>
                  <a:rPr lang="en-US" dirty="0"/>
                  <a:t>S = source strength</a:t>
                </a:r>
              </a:p>
              <a:p>
                <a:r>
                  <a:rPr lang="en-US" dirty="0"/>
                  <a:t>r = radius at point of measure in the circle of projected light.</a:t>
                </a:r>
              </a:p>
              <a:p>
                <a:r>
                  <a:rPr lang="en-US" dirty="0"/>
                  <a:t>I= the strength of the light at that point away from the source.</a:t>
                </a:r>
              </a:p>
            </p:txBody>
          </p:sp>
        </mc:Choice>
        <mc:Fallback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686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form (when you have two distances and one lumen measurement):</a:t>
            </a:r>
          </a:p>
          <a:p>
            <a:r>
              <a:rPr lang="en-US" dirty="0"/>
              <a:t>E2 = (d1/d2)² x E1</a:t>
            </a:r>
          </a:p>
          <a:p>
            <a:r>
              <a:rPr lang="en-US" dirty="0"/>
              <a:t>E2 = the source strength at d2.</a:t>
            </a:r>
          </a:p>
          <a:p>
            <a:r>
              <a:rPr lang="en-US" dirty="0"/>
              <a:t>D1 = distance 1</a:t>
            </a:r>
          </a:p>
          <a:p>
            <a:r>
              <a:rPr lang="en-US" dirty="0"/>
              <a:t>D2 = distance 2</a:t>
            </a:r>
          </a:p>
          <a:p>
            <a:r>
              <a:rPr lang="en-US" dirty="0"/>
              <a:t>E1 = source strength at d1. </a:t>
            </a:r>
          </a:p>
        </p:txBody>
      </p:sp>
    </p:spTree>
    <p:extLst>
      <p:ext uri="{BB962C8B-B14F-4D97-AF65-F5344CB8AC3E}">
        <p14:creationId xmlns:p14="http://schemas.microsoft.com/office/powerpoint/2010/main" val="342036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118" y="762000"/>
            <a:ext cx="9738182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4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light with the strength of 170 </a:t>
            </a:r>
            <a:r>
              <a:rPr lang="en-US" sz="3200" dirty="0" err="1"/>
              <a:t>lm</a:t>
            </a:r>
            <a:r>
              <a:rPr lang="en-US" sz="3200" dirty="0"/>
              <a:t>/m^2 ( was measured at .5 m and then calculated again 3 meters from the source. What is the luminous flux of the new calculation?</a:t>
            </a:r>
          </a:p>
          <a:p>
            <a:r>
              <a:rPr lang="en-US" sz="3200" dirty="0"/>
              <a:t>What does the equation look like when we put all of the data in for the variables?</a:t>
            </a:r>
          </a:p>
          <a:p>
            <a:r>
              <a:rPr lang="en-US" sz="3200" dirty="0"/>
              <a:t>Try to solve.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Problems:</a:t>
            </a:r>
          </a:p>
        </p:txBody>
      </p:sp>
    </p:spTree>
    <p:extLst>
      <p:ext uri="{BB962C8B-B14F-4D97-AF65-F5344CB8AC3E}">
        <p14:creationId xmlns:p14="http://schemas.microsoft.com/office/powerpoint/2010/main" val="235205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= 170 </a:t>
            </a:r>
            <a:r>
              <a:rPr lang="en-US" dirty="0" err="1"/>
              <a:t>lm</a:t>
            </a:r>
            <a:endParaRPr lang="en-US" dirty="0"/>
          </a:p>
          <a:p>
            <a:r>
              <a:rPr lang="en-US" dirty="0"/>
              <a:t>r = 3 m</a:t>
            </a:r>
          </a:p>
          <a:p>
            <a:r>
              <a:rPr lang="en-US" dirty="0"/>
              <a:t>170 </a:t>
            </a:r>
            <a:r>
              <a:rPr lang="en-US" dirty="0" err="1"/>
              <a:t>lm</a:t>
            </a:r>
            <a:r>
              <a:rPr lang="en-US" dirty="0"/>
              <a:t> / 4</a:t>
            </a:r>
            <a:r>
              <a:rPr lang="el-GR" dirty="0"/>
              <a:t>π</a:t>
            </a:r>
            <a:r>
              <a:rPr lang="en-US" dirty="0"/>
              <a:t>3²</a:t>
            </a:r>
          </a:p>
          <a:p>
            <a:r>
              <a:rPr lang="en-US" dirty="0"/>
              <a:t>= 4.72 </a:t>
            </a:r>
            <a:r>
              <a:rPr lang="en-US" dirty="0" err="1"/>
              <a:t>lm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continued:</a:t>
            </a:r>
          </a:p>
        </p:txBody>
      </p:sp>
    </p:spTree>
    <p:extLst>
      <p:ext uri="{BB962C8B-B14F-4D97-AF65-F5344CB8AC3E}">
        <p14:creationId xmlns:p14="http://schemas.microsoft.com/office/powerpoint/2010/main" val="28392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xagonal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exagonal design template" id="{699B46E6-0BF5-4F40-8108-3B66A2589EB2}" vid="{FB18B41F-6995-4495-BAC8-6848877324AF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53AA20-4B5D-49AF-879B-967C234CE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Hexagonal design slides</Template>
  <TotalTime>0</TotalTime>
  <Words>513</Words>
  <Application>Microsoft Office PowerPoint</Application>
  <PresentationFormat>Custom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Euphemia</vt:lpstr>
      <vt:lpstr>Palatino Linotype</vt:lpstr>
      <vt:lpstr>Hexagonal design template</vt:lpstr>
      <vt:lpstr>Inverse Square Law</vt:lpstr>
      <vt:lpstr>What is the Inverse Square Law</vt:lpstr>
      <vt:lpstr>How Does Light Behave?</vt:lpstr>
      <vt:lpstr>Quantity of Light</vt:lpstr>
      <vt:lpstr>What is the difference between a lumen and a Watt?</vt:lpstr>
      <vt:lpstr>The Math</vt:lpstr>
      <vt:lpstr>PowerPoint Presentation</vt:lpstr>
      <vt:lpstr>Sample Problems:</vt:lpstr>
      <vt:lpstr>Example 1 continued:</vt:lpstr>
      <vt:lpstr>Example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2016-11-09T16:46:14Z</dcterms:created>
  <dcterms:modified xsi:type="dcterms:W3CDTF">2016-11-11T15:48:01Z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TC034605199991</vt:lpwstr>
  </property>
</Properties>
</file>