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0"/>
  </p:notesMasterIdLst>
  <p:handoutMasterIdLst>
    <p:handoutMasterId r:id="rId11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9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ideo.mit.edu/watch/strobe-of-a-falling-ball-3151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OtxlQTmx1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freefall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FREE-FALLING OBJECTS DO NOT ENCOUNTER AIR RESISTANCE.</a:t>
            </a:r>
          </a:p>
          <a:p>
            <a:pPr lvl="0"/>
            <a:r>
              <a:rPr lang="en-US" sz="3600" dirty="0"/>
              <a:t>ALL FREE-FALLING OBJECTS (ON EARTH) ACCELERATE DOWNWARDS AT A RATE OF 9.8 M/S/S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FREE-FALLING OBJECTS</a:t>
            </a:r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VELOITY AND TIME OF A FREE-FALLING OBJECT BEING DROPPED FROM REST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2223067"/>
              </p:ext>
            </p:extLst>
          </p:nvPr>
        </p:nvGraphicFramePr>
        <p:xfrm>
          <a:off x="1869440" y="2377439"/>
          <a:ext cx="8453120" cy="3627120"/>
        </p:xfrm>
        <a:graphic>
          <a:graphicData uri="http://schemas.openxmlformats.org/drawingml/2006/table">
            <a:tbl>
              <a:tblPr/>
              <a:tblGrid>
                <a:gridCol w="4226560">
                  <a:extLst>
                    <a:ext uri="{9D8B030D-6E8A-4147-A177-3AD203B41FA5}">
                      <a16:colId xmlns:a16="http://schemas.microsoft.com/office/drawing/2014/main" val="2787918594"/>
                    </a:ext>
                  </a:extLst>
                </a:gridCol>
                <a:gridCol w="4226560">
                  <a:extLst>
                    <a:ext uri="{9D8B030D-6E8A-4147-A177-3AD203B41FA5}">
                      <a16:colId xmlns:a16="http://schemas.microsoft.com/office/drawing/2014/main" val="237162013"/>
                    </a:ext>
                  </a:extLst>
                </a:gridCol>
              </a:tblGrid>
              <a:tr h="5037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Time (s)</a:t>
                      </a:r>
                      <a:endParaRPr lang="en-US" sz="2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Velocity (m/s)</a:t>
                      </a:r>
                      <a:endParaRPr lang="en-US" sz="28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173312"/>
                  </a:ext>
                </a:extLst>
              </a:tr>
              <a:tr h="5037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20085"/>
                  </a:ext>
                </a:extLst>
              </a:tr>
              <a:tr h="50377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- 9.8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340159"/>
                  </a:ext>
                </a:extLst>
              </a:tr>
              <a:tr h="50377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- 19.6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0121"/>
                  </a:ext>
                </a:extLst>
              </a:tr>
              <a:tr h="50377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- 29.4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962662"/>
                  </a:ext>
                </a:extLst>
              </a:tr>
              <a:tr h="50377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- 39.2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776545"/>
                  </a:ext>
                </a:extLst>
              </a:tr>
              <a:tr h="50377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- 49.0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26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606799" y="5897562"/>
            <a:ext cx="4978400" cy="4114800"/>
          </a:xfrm>
        </p:spPr>
        <p:txBody>
          <a:bodyPr/>
          <a:lstStyle/>
          <a:p>
            <a:r>
              <a:rPr lang="en-US" dirty="0"/>
              <a:t>What does the curved line represent?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POSITION VS. TIME GRAPH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FREE FALL BY GRAPHS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36" y="2059583"/>
            <a:ext cx="6193527" cy="35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73198" y="1753842"/>
            <a:ext cx="6245604" cy="4567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Velocity-time graphs</a:t>
            </a:r>
          </a:p>
        </p:txBody>
      </p:sp>
    </p:spTree>
    <p:extLst>
      <p:ext uri="{BB962C8B-B14F-4D97-AF65-F5344CB8AC3E}">
        <p14:creationId xmlns:p14="http://schemas.microsoft.com/office/powerpoint/2010/main" val="2535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800" dirty="0"/>
              <a:t>V(f) = g * t</a:t>
            </a:r>
          </a:p>
          <a:p>
            <a:r>
              <a:rPr lang="en-US" sz="4800" dirty="0"/>
              <a:t>d=.5 *g*t^2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Dropped from rest</a:t>
            </a:r>
          </a:p>
        </p:txBody>
      </p:sp>
    </p:spTree>
    <p:extLst>
      <p:ext uri="{BB962C8B-B14F-4D97-AF65-F5344CB8AC3E}">
        <p14:creationId xmlns:p14="http://schemas.microsoft.com/office/powerpoint/2010/main" val="10526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55433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The acceleration of an object is directly proportional to force and inversely proportional to mass.</a:t>
            </a:r>
          </a:p>
          <a:p>
            <a:r>
              <a:rPr lang="en-US" sz="2400" dirty="0"/>
              <a:t>Increasing force tends to increase acceleration while increasing mass tends to decrease acceleration.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all free falling objects fall at the same rate?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37" y="2010568"/>
            <a:ext cx="5842863" cy="32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151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Ocean design template</vt:lpstr>
      <vt:lpstr>freefall</vt:lpstr>
      <vt:lpstr>TRUE FREE-FALLING OBJECTS</vt:lpstr>
      <vt:lpstr>VELOITY AND TIME OF A FREE-FALLING OBJECT BEING DROPPED FROM REST</vt:lpstr>
      <vt:lpstr>REPRESENTING FREE FALL BY GRAPHS</vt:lpstr>
      <vt:lpstr>Velocity-time graphs</vt:lpstr>
      <vt:lpstr>Dropped from rest</vt:lpstr>
      <vt:lpstr>Why do all free falling objects fall at the same rate?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2017-01-04T18:19:56Z</dcterms:created>
  <dcterms:modified xsi:type="dcterms:W3CDTF">2017-01-09T15:59:17Z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