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02998-A226-4E48-BD7B-E307FB563FD5}" type="doc">
      <dgm:prSet loTypeId="urn:microsoft.com/office/officeart/2016/7/layout/BasicLinearProcessNumbered" loCatId="process" qsTypeId="urn:microsoft.com/office/officeart/2005/8/quickstyle/simple4" qsCatId="simple" csTypeId="urn:microsoft.com/office/officeart/2005/8/colors/ColorSchemeForSuggestions" csCatId="other"/>
      <dgm:spPr/>
      <dgm:t>
        <a:bodyPr/>
        <a:lstStyle/>
        <a:p>
          <a:endParaRPr lang="en-US"/>
        </a:p>
      </dgm:t>
    </dgm:pt>
    <dgm:pt modelId="{CCC4CA12-1476-46D6-8C9D-F6568A8CF6AB}">
      <dgm:prSet/>
      <dgm:spPr/>
      <dgm:t>
        <a:bodyPr/>
        <a:lstStyle/>
        <a:p>
          <a:r>
            <a:rPr lang="en-US"/>
            <a:t>Without electrostatics life as we know it would be impossible.</a:t>
          </a:r>
        </a:p>
      </dgm:t>
    </dgm:pt>
    <dgm:pt modelId="{AE2B5CD7-DE35-4AE9-9FDA-BB4A8DCD4824}" type="parTrans" cxnId="{307397BA-BFF6-44FA-BAAC-2174CE8F802C}">
      <dgm:prSet/>
      <dgm:spPr/>
      <dgm:t>
        <a:bodyPr/>
        <a:lstStyle/>
        <a:p>
          <a:endParaRPr lang="en-US"/>
        </a:p>
      </dgm:t>
    </dgm:pt>
    <dgm:pt modelId="{7B2ED6F9-7018-48D7-BAE5-C4EACA669233}" type="sibTrans" cxnId="{307397BA-BFF6-44FA-BAAC-2174CE8F802C}">
      <dgm:prSet phldrT="1" phldr="0"/>
      <dgm:spPr/>
      <dgm:t>
        <a:bodyPr/>
        <a:lstStyle/>
        <a:p>
          <a:r>
            <a:rPr lang="en-US"/>
            <a:t>1</a:t>
          </a:r>
        </a:p>
      </dgm:t>
    </dgm:pt>
    <dgm:pt modelId="{06A35BEF-9B3A-4021-B167-25E5A76292E9}">
      <dgm:prSet/>
      <dgm:spPr/>
      <dgm:t>
        <a:bodyPr/>
        <a:lstStyle/>
        <a:p>
          <a:r>
            <a:rPr lang="en-US"/>
            <a:t>Electrostatic forces (attractive and repulsive) are what hold atoms and molecules together.  Without it material items would not exist.</a:t>
          </a:r>
        </a:p>
      </dgm:t>
    </dgm:pt>
    <dgm:pt modelId="{52C5DD42-4134-4CDB-A1B5-B816F369F84A}" type="parTrans" cxnId="{3D6842A4-2B9A-4101-8E49-48546337F4A5}">
      <dgm:prSet/>
      <dgm:spPr/>
      <dgm:t>
        <a:bodyPr/>
        <a:lstStyle/>
        <a:p>
          <a:endParaRPr lang="en-US"/>
        </a:p>
      </dgm:t>
    </dgm:pt>
    <dgm:pt modelId="{B935739F-0E6A-49EA-BCE1-9DB3595169AF}" type="sibTrans" cxnId="{3D6842A4-2B9A-4101-8E49-48546337F4A5}">
      <dgm:prSet phldrT="2" phldr="0"/>
      <dgm:spPr/>
      <dgm:t>
        <a:bodyPr/>
        <a:lstStyle/>
        <a:p>
          <a:r>
            <a:rPr lang="en-US"/>
            <a:t>2</a:t>
          </a:r>
        </a:p>
      </dgm:t>
    </dgm:pt>
    <dgm:pt modelId="{70573D6F-7C42-4209-82F8-0DC268E5DB17}" type="pres">
      <dgm:prSet presAssocID="{0C202998-A226-4E48-BD7B-E307FB563FD5}" presName="Name0" presStyleCnt="0">
        <dgm:presLayoutVars>
          <dgm:animLvl val="lvl"/>
          <dgm:resizeHandles val="exact"/>
        </dgm:presLayoutVars>
      </dgm:prSet>
      <dgm:spPr/>
    </dgm:pt>
    <dgm:pt modelId="{15F5E6FE-AD24-455B-A8C0-54DF9B757B37}" type="pres">
      <dgm:prSet presAssocID="{CCC4CA12-1476-46D6-8C9D-F6568A8CF6AB}" presName="compositeNode" presStyleCnt="0">
        <dgm:presLayoutVars>
          <dgm:bulletEnabled val="1"/>
        </dgm:presLayoutVars>
      </dgm:prSet>
      <dgm:spPr/>
    </dgm:pt>
    <dgm:pt modelId="{600B3A1F-4351-4520-9024-EBFE0FE3DD9D}" type="pres">
      <dgm:prSet presAssocID="{CCC4CA12-1476-46D6-8C9D-F6568A8CF6AB}" presName="bgRect" presStyleLbl="bgAccFollowNode1" presStyleIdx="0" presStyleCnt="2"/>
      <dgm:spPr/>
    </dgm:pt>
    <dgm:pt modelId="{C87B9E4E-2365-45FD-8200-2DF80F0DCD4D}" type="pres">
      <dgm:prSet presAssocID="{7B2ED6F9-7018-48D7-BAE5-C4EACA669233}" presName="sibTransNodeCircle" presStyleLbl="alignNode1" presStyleIdx="0" presStyleCnt="4">
        <dgm:presLayoutVars>
          <dgm:chMax val="0"/>
          <dgm:bulletEnabled/>
        </dgm:presLayoutVars>
      </dgm:prSet>
      <dgm:spPr/>
    </dgm:pt>
    <dgm:pt modelId="{D8B5AA9C-57B0-46D4-8D95-313BBDE3F2F0}" type="pres">
      <dgm:prSet presAssocID="{CCC4CA12-1476-46D6-8C9D-F6568A8CF6AB}" presName="bottomLine" presStyleLbl="alignNode1" presStyleIdx="1" presStyleCnt="4">
        <dgm:presLayoutVars/>
      </dgm:prSet>
      <dgm:spPr/>
    </dgm:pt>
    <dgm:pt modelId="{DEB95AFF-2122-45EF-9AC7-322F24910E1C}" type="pres">
      <dgm:prSet presAssocID="{CCC4CA12-1476-46D6-8C9D-F6568A8CF6AB}" presName="nodeText" presStyleLbl="bgAccFollowNode1" presStyleIdx="0" presStyleCnt="2">
        <dgm:presLayoutVars>
          <dgm:bulletEnabled val="1"/>
        </dgm:presLayoutVars>
      </dgm:prSet>
      <dgm:spPr/>
    </dgm:pt>
    <dgm:pt modelId="{C77D1F96-B634-4EFD-A813-34552828B0F4}" type="pres">
      <dgm:prSet presAssocID="{7B2ED6F9-7018-48D7-BAE5-C4EACA669233}" presName="sibTrans" presStyleCnt="0"/>
      <dgm:spPr/>
    </dgm:pt>
    <dgm:pt modelId="{5346C5EA-70BB-45E1-979F-CB4C3892416F}" type="pres">
      <dgm:prSet presAssocID="{06A35BEF-9B3A-4021-B167-25E5A76292E9}" presName="compositeNode" presStyleCnt="0">
        <dgm:presLayoutVars>
          <dgm:bulletEnabled val="1"/>
        </dgm:presLayoutVars>
      </dgm:prSet>
      <dgm:spPr/>
    </dgm:pt>
    <dgm:pt modelId="{9561EAEE-ABB2-480F-A8AF-6E9FBB44BB4C}" type="pres">
      <dgm:prSet presAssocID="{06A35BEF-9B3A-4021-B167-25E5A76292E9}" presName="bgRect" presStyleLbl="bgAccFollowNode1" presStyleIdx="1" presStyleCnt="2"/>
      <dgm:spPr/>
    </dgm:pt>
    <dgm:pt modelId="{8864C808-0D4D-4C2D-A5F7-D7C6630E33DC}" type="pres">
      <dgm:prSet presAssocID="{B935739F-0E6A-49EA-BCE1-9DB3595169AF}" presName="sibTransNodeCircle" presStyleLbl="alignNode1" presStyleIdx="2" presStyleCnt="4">
        <dgm:presLayoutVars>
          <dgm:chMax val="0"/>
          <dgm:bulletEnabled/>
        </dgm:presLayoutVars>
      </dgm:prSet>
      <dgm:spPr/>
    </dgm:pt>
    <dgm:pt modelId="{9A6DADDC-3324-4BA9-A73F-886237F7F458}" type="pres">
      <dgm:prSet presAssocID="{06A35BEF-9B3A-4021-B167-25E5A76292E9}" presName="bottomLine" presStyleLbl="alignNode1" presStyleIdx="3" presStyleCnt="4">
        <dgm:presLayoutVars/>
      </dgm:prSet>
      <dgm:spPr/>
    </dgm:pt>
    <dgm:pt modelId="{58F59C48-577A-429A-871F-13B76F3AA306}" type="pres">
      <dgm:prSet presAssocID="{06A35BEF-9B3A-4021-B167-25E5A76292E9}" presName="nodeText" presStyleLbl="bgAccFollowNode1" presStyleIdx="1" presStyleCnt="2">
        <dgm:presLayoutVars>
          <dgm:bulletEnabled val="1"/>
        </dgm:presLayoutVars>
      </dgm:prSet>
      <dgm:spPr/>
    </dgm:pt>
  </dgm:ptLst>
  <dgm:cxnLst>
    <dgm:cxn modelId="{9CB3231F-7846-4F36-B03B-6381B5529272}" type="presOf" srcId="{0C202998-A226-4E48-BD7B-E307FB563FD5}" destId="{70573D6F-7C42-4209-82F8-0DC268E5DB17}" srcOrd="0" destOrd="0" presId="urn:microsoft.com/office/officeart/2016/7/layout/BasicLinearProcessNumbered"/>
    <dgm:cxn modelId="{2ABA9324-1782-4041-B0A7-4779C5071141}" type="presOf" srcId="{06A35BEF-9B3A-4021-B167-25E5A76292E9}" destId="{9561EAEE-ABB2-480F-A8AF-6E9FBB44BB4C}" srcOrd="0" destOrd="0" presId="urn:microsoft.com/office/officeart/2016/7/layout/BasicLinearProcessNumbered"/>
    <dgm:cxn modelId="{179E9476-DCD3-4849-84A9-E15B0BA99E85}" type="presOf" srcId="{B935739F-0E6A-49EA-BCE1-9DB3595169AF}" destId="{8864C808-0D4D-4C2D-A5F7-D7C6630E33DC}" srcOrd="0" destOrd="0" presId="urn:microsoft.com/office/officeart/2016/7/layout/BasicLinearProcessNumbered"/>
    <dgm:cxn modelId="{C6BE8C7F-41FF-47FA-A77B-170CDB45DF27}" type="presOf" srcId="{7B2ED6F9-7018-48D7-BAE5-C4EACA669233}" destId="{C87B9E4E-2365-45FD-8200-2DF80F0DCD4D}" srcOrd="0" destOrd="0" presId="urn:microsoft.com/office/officeart/2016/7/layout/BasicLinearProcessNumbered"/>
    <dgm:cxn modelId="{D4A36288-EC12-4FF6-929E-8FAA99EDDB19}" type="presOf" srcId="{CCC4CA12-1476-46D6-8C9D-F6568A8CF6AB}" destId="{DEB95AFF-2122-45EF-9AC7-322F24910E1C}" srcOrd="1" destOrd="0" presId="urn:microsoft.com/office/officeart/2016/7/layout/BasicLinearProcessNumbered"/>
    <dgm:cxn modelId="{3D6842A4-2B9A-4101-8E49-48546337F4A5}" srcId="{0C202998-A226-4E48-BD7B-E307FB563FD5}" destId="{06A35BEF-9B3A-4021-B167-25E5A76292E9}" srcOrd="1" destOrd="0" parTransId="{52C5DD42-4134-4CDB-A1B5-B816F369F84A}" sibTransId="{B935739F-0E6A-49EA-BCE1-9DB3595169AF}"/>
    <dgm:cxn modelId="{307397BA-BFF6-44FA-BAAC-2174CE8F802C}" srcId="{0C202998-A226-4E48-BD7B-E307FB563FD5}" destId="{CCC4CA12-1476-46D6-8C9D-F6568A8CF6AB}" srcOrd="0" destOrd="0" parTransId="{AE2B5CD7-DE35-4AE9-9FDA-BB4A8DCD4824}" sibTransId="{7B2ED6F9-7018-48D7-BAE5-C4EACA669233}"/>
    <dgm:cxn modelId="{BCB2A9BB-A606-4B74-9A50-8CF777902C04}" type="presOf" srcId="{CCC4CA12-1476-46D6-8C9D-F6568A8CF6AB}" destId="{600B3A1F-4351-4520-9024-EBFE0FE3DD9D}" srcOrd="0" destOrd="0" presId="urn:microsoft.com/office/officeart/2016/7/layout/BasicLinearProcessNumbered"/>
    <dgm:cxn modelId="{7EADDAC2-B6DA-4D02-916B-D25766DD4A0C}" type="presOf" srcId="{06A35BEF-9B3A-4021-B167-25E5A76292E9}" destId="{58F59C48-577A-429A-871F-13B76F3AA306}" srcOrd="1" destOrd="0" presId="urn:microsoft.com/office/officeart/2016/7/layout/BasicLinearProcessNumbered"/>
    <dgm:cxn modelId="{8EA537E6-02DD-4A80-AD0F-6EFAE2FE5B5C}" type="presParOf" srcId="{70573D6F-7C42-4209-82F8-0DC268E5DB17}" destId="{15F5E6FE-AD24-455B-A8C0-54DF9B757B37}" srcOrd="0" destOrd="0" presId="urn:microsoft.com/office/officeart/2016/7/layout/BasicLinearProcessNumbered"/>
    <dgm:cxn modelId="{2025C92F-771D-4658-BC93-1F4DF0629180}" type="presParOf" srcId="{15F5E6FE-AD24-455B-A8C0-54DF9B757B37}" destId="{600B3A1F-4351-4520-9024-EBFE0FE3DD9D}" srcOrd="0" destOrd="0" presId="urn:microsoft.com/office/officeart/2016/7/layout/BasicLinearProcessNumbered"/>
    <dgm:cxn modelId="{2A7A0DD1-C14D-4961-B7F2-CAD38CDD5D79}" type="presParOf" srcId="{15F5E6FE-AD24-455B-A8C0-54DF9B757B37}" destId="{C87B9E4E-2365-45FD-8200-2DF80F0DCD4D}" srcOrd="1" destOrd="0" presId="urn:microsoft.com/office/officeart/2016/7/layout/BasicLinearProcessNumbered"/>
    <dgm:cxn modelId="{6B03AA50-38D1-47A9-9B1D-D0242A442BF9}" type="presParOf" srcId="{15F5E6FE-AD24-455B-A8C0-54DF9B757B37}" destId="{D8B5AA9C-57B0-46D4-8D95-313BBDE3F2F0}" srcOrd="2" destOrd="0" presId="urn:microsoft.com/office/officeart/2016/7/layout/BasicLinearProcessNumbered"/>
    <dgm:cxn modelId="{63332D48-C183-491A-B7CE-934F302D0EE7}" type="presParOf" srcId="{15F5E6FE-AD24-455B-A8C0-54DF9B757B37}" destId="{DEB95AFF-2122-45EF-9AC7-322F24910E1C}" srcOrd="3" destOrd="0" presId="urn:microsoft.com/office/officeart/2016/7/layout/BasicLinearProcessNumbered"/>
    <dgm:cxn modelId="{67AE6928-52C9-4D65-9F58-E7A584666852}" type="presParOf" srcId="{70573D6F-7C42-4209-82F8-0DC268E5DB17}" destId="{C77D1F96-B634-4EFD-A813-34552828B0F4}" srcOrd="1" destOrd="0" presId="urn:microsoft.com/office/officeart/2016/7/layout/BasicLinearProcessNumbered"/>
    <dgm:cxn modelId="{DBAC0C30-B1D8-4C31-A893-6AB6C4FF1DA6}" type="presParOf" srcId="{70573D6F-7C42-4209-82F8-0DC268E5DB17}" destId="{5346C5EA-70BB-45E1-979F-CB4C3892416F}" srcOrd="2" destOrd="0" presId="urn:microsoft.com/office/officeart/2016/7/layout/BasicLinearProcessNumbered"/>
    <dgm:cxn modelId="{3EF793CD-1AFC-408A-9143-CF70FAAE4ABF}" type="presParOf" srcId="{5346C5EA-70BB-45E1-979F-CB4C3892416F}" destId="{9561EAEE-ABB2-480F-A8AF-6E9FBB44BB4C}" srcOrd="0" destOrd="0" presId="urn:microsoft.com/office/officeart/2016/7/layout/BasicLinearProcessNumbered"/>
    <dgm:cxn modelId="{31B89294-ED0E-4AE0-8B3D-DEE9897AC245}" type="presParOf" srcId="{5346C5EA-70BB-45E1-979F-CB4C3892416F}" destId="{8864C808-0D4D-4C2D-A5F7-D7C6630E33DC}" srcOrd="1" destOrd="0" presId="urn:microsoft.com/office/officeart/2016/7/layout/BasicLinearProcessNumbered"/>
    <dgm:cxn modelId="{B0F58617-2C73-427C-9D7B-491BFFFF52BD}" type="presParOf" srcId="{5346C5EA-70BB-45E1-979F-CB4C3892416F}" destId="{9A6DADDC-3324-4BA9-A73F-886237F7F458}" srcOrd="2" destOrd="0" presId="urn:microsoft.com/office/officeart/2016/7/layout/BasicLinearProcessNumbered"/>
    <dgm:cxn modelId="{383DCB3C-FD41-4195-A9EA-79881070D1B1}" type="presParOf" srcId="{5346C5EA-70BB-45E1-979F-CB4C3892416F}" destId="{58F59C48-577A-429A-871F-13B76F3AA30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0420E7-3E17-4F93-B38D-4C58D6E871EA}" type="doc">
      <dgm:prSet loTypeId="urn:microsoft.com/office/officeart/2016/7/layout/BasicProcessNew" loCatId="process" qsTypeId="urn:microsoft.com/office/officeart/2005/8/quickstyle/simple4" qsCatId="simple" csTypeId="urn:microsoft.com/office/officeart/2005/8/colors/accent0_3" csCatId="mainScheme"/>
      <dgm:spPr/>
      <dgm:t>
        <a:bodyPr/>
        <a:lstStyle/>
        <a:p>
          <a:endParaRPr lang="en-US"/>
        </a:p>
      </dgm:t>
    </dgm:pt>
    <dgm:pt modelId="{D7263C16-6EDD-474F-93C2-647F74514226}">
      <dgm:prSet/>
      <dgm:spPr/>
      <dgm:t>
        <a:bodyPr/>
        <a:lstStyle/>
        <a:p>
          <a:r>
            <a:rPr lang="en-US"/>
            <a:t>In conductors, electrons are so loosely bound that they can be INDUCED into moving from one section of the object to the another section.</a:t>
          </a:r>
        </a:p>
      </dgm:t>
    </dgm:pt>
    <dgm:pt modelId="{570B9C3A-4EF1-4F59-A674-476A9A76C05D}" type="parTrans" cxnId="{1404D044-BAE5-49AA-B68A-9C74D9678CE6}">
      <dgm:prSet/>
      <dgm:spPr/>
      <dgm:t>
        <a:bodyPr/>
        <a:lstStyle/>
        <a:p>
          <a:endParaRPr lang="en-US"/>
        </a:p>
      </dgm:t>
    </dgm:pt>
    <dgm:pt modelId="{1E4E9A4D-C867-4194-AF47-853CCDFF5244}" type="sibTrans" cxnId="{1404D044-BAE5-49AA-B68A-9C74D9678CE6}">
      <dgm:prSet/>
      <dgm:spPr/>
      <dgm:t>
        <a:bodyPr/>
        <a:lstStyle/>
        <a:p>
          <a:endParaRPr lang="en-US"/>
        </a:p>
      </dgm:t>
    </dgm:pt>
    <dgm:pt modelId="{18B8700A-E963-41F0-BE43-DE4B8C1D8040}">
      <dgm:prSet/>
      <dgm:spPr/>
      <dgm:t>
        <a:bodyPr/>
        <a:lstStyle/>
        <a:p>
          <a:r>
            <a:rPr lang="en-US"/>
            <a:t>To move an electron in a conductor all that needs to be done is to place a charged object next to the conductor.</a:t>
          </a:r>
        </a:p>
      </dgm:t>
    </dgm:pt>
    <dgm:pt modelId="{37F5C683-42CD-46B5-897B-880304EE04EE}" type="parTrans" cxnId="{8C742FD9-A74B-4F15-900D-BCF679EB63C9}">
      <dgm:prSet/>
      <dgm:spPr/>
      <dgm:t>
        <a:bodyPr/>
        <a:lstStyle/>
        <a:p>
          <a:endParaRPr lang="en-US"/>
        </a:p>
      </dgm:t>
    </dgm:pt>
    <dgm:pt modelId="{B5B166F8-3EA3-4A91-8995-196410772090}" type="sibTrans" cxnId="{8C742FD9-A74B-4F15-900D-BCF679EB63C9}">
      <dgm:prSet/>
      <dgm:spPr/>
      <dgm:t>
        <a:bodyPr/>
        <a:lstStyle/>
        <a:p>
          <a:endParaRPr lang="en-US"/>
        </a:p>
      </dgm:t>
    </dgm:pt>
    <dgm:pt modelId="{93753314-6995-4D43-891A-23D7A9CFF6A6}" type="pres">
      <dgm:prSet presAssocID="{3F0420E7-3E17-4F93-B38D-4C58D6E871EA}" presName="Name0" presStyleCnt="0">
        <dgm:presLayoutVars>
          <dgm:dir/>
          <dgm:resizeHandles val="exact"/>
        </dgm:presLayoutVars>
      </dgm:prSet>
      <dgm:spPr/>
    </dgm:pt>
    <dgm:pt modelId="{57CAFB1B-972B-448F-B652-3B9F20629D51}" type="pres">
      <dgm:prSet presAssocID="{D7263C16-6EDD-474F-93C2-647F74514226}" presName="node" presStyleLbl="node1" presStyleIdx="0" presStyleCnt="3">
        <dgm:presLayoutVars>
          <dgm:bulletEnabled val="1"/>
        </dgm:presLayoutVars>
      </dgm:prSet>
      <dgm:spPr/>
    </dgm:pt>
    <dgm:pt modelId="{76A50E96-7BFD-4E06-8B89-3E8DBB225E81}" type="pres">
      <dgm:prSet presAssocID="{1E4E9A4D-C867-4194-AF47-853CCDFF5244}" presName="sibTransSpacerBeforeConnector" presStyleCnt="0"/>
      <dgm:spPr/>
    </dgm:pt>
    <dgm:pt modelId="{4E4FF867-24A1-473B-BE5E-E2A427B4F579}" type="pres">
      <dgm:prSet presAssocID="{1E4E9A4D-C867-4194-AF47-853CCDFF5244}" presName="sibTrans" presStyleLbl="node1" presStyleIdx="1" presStyleCnt="3"/>
      <dgm:spPr/>
    </dgm:pt>
    <dgm:pt modelId="{72E394BE-3663-457E-AF0A-7F1FBAE79580}" type="pres">
      <dgm:prSet presAssocID="{1E4E9A4D-C867-4194-AF47-853CCDFF5244}" presName="sibTransSpacerAfterConnector" presStyleCnt="0"/>
      <dgm:spPr/>
    </dgm:pt>
    <dgm:pt modelId="{FE8E3381-DED5-4F5E-A2F4-3FC0D0BAE2E2}" type="pres">
      <dgm:prSet presAssocID="{18B8700A-E963-41F0-BE43-DE4B8C1D8040}" presName="node" presStyleLbl="node1" presStyleIdx="2" presStyleCnt="3">
        <dgm:presLayoutVars>
          <dgm:bulletEnabled val="1"/>
        </dgm:presLayoutVars>
      </dgm:prSet>
      <dgm:spPr/>
    </dgm:pt>
  </dgm:ptLst>
  <dgm:cxnLst>
    <dgm:cxn modelId="{1404D044-BAE5-49AA-B68A-9C74D9678CE6}" srcId="{3F0420E7-3E17-4F93-B38D-4C58D6E871EA}" destId="{D7263C16-6EDD-474F-93C2-647F74514226}" srcOrd="0" destOrd="0" parTransId="{570B9C3A-4EF1-4F59-A674-476A9A76C05D}" sibTransId="{1E4E9A4D-C867-4194-AF47-853CCDFF5244}"/>
    <dgm:cxn modelId="{F20434C7-4741-4E8A-8FF7-3E5A463EF32C}" type="presOf" srcId="{3F0420E7-3E17-4F93-B38D-4C58D6E871EA}" destId="{93753314-6995-4D43-891A-23D7A9CFF6A6}" srcOrd="0" destOrd="0" presId="urn:microsoft.com/office/officeart/2016/7/layout/BasicProcessNew"/>
    <dgm:cxn modelId="{33EFD1CF-B03F-4815-BA21-7FB5366C9C50}" type="presOf" srcId="{D7263C16-6EDD-474F-93C2-647F74514226}" destId="{57CAFB1B-972B-448F-B652-3B9F20629D51}" srcOrd="0" destOrd="0" presId="urn:microsoft.com/office/officeart/2016/7/layout/BasicProcessNew"/>
    <dgm:cxn modelId="{8C742FD9-A74B-4F15-900D-BCF679EB63C9}" srcId="{3F0420E7-3E17-4F93-B38D-4C58D6E871EA}" destId="{18B8700A-E963-41F0-BE43-DE4B8C1D8040}" srcOrd="1" destOrd="0" parTransId="{37F5C683-42CD-46B5-897B-880304EE04EE}" sibTransId="{B5B166F8-3EA3-4A91-8995-196410772090}"/>
    <dgm:cxn modelId="{44600DE2-19EC-4334-9133-F3368D4E881A}" type="presOf" srcId="{18B8700A-E963-41F0-BE43-DE4B8C1D8040}" destId="{FE8E3381-DED5-4F5E-A2F4-3FC0D0BAE2E2}" srcOrd="0" destOrd="0" presId="urn:microsoft.com/office/officeart/2016/7/layout/BasicProcessNew"/>
    <dgm:cxn modelId="{2806A6E2-1184-42DC-B698-4DF9855BA5E7}" type="presOf" srcId="{1E4E9A4D-C867-4194-AF47-853CCDFF5244}" destId="{4E4FF867-24A1-473B-BE5E-E2A427B4F579}" srcOrd="0" destOrd="0" presId="urn:microsoft.com/office/officeart/2016/7/layout/BasicProcessNew"/>
    <dgm:cxn modelId="{AC4E2A8E-2BDC-42E8-B77B-27142C4D08F0}" type="presParOf" srcId="{93753314-6995-4D43-891A-23D7A9CFF6A6}" destId="{57CAFB1B-972B-448F-B652-3B9F20629D51}" srcOrd="0" destOrd="0" presId="urn:microsoft.com/office/officeart/2016/7/layout/BasicProcessNew"/>
    <dgm:cxn modelId="{0AF6941B-A932-4746-8E55-C2089B94368E}" type="presParOf" srcId="{93753314-6995-4D43-891A-23D7A9CFF6A6}" destId="{76A50E96-7BFD-4E06-8B89-3E8DBB225E81}" srcOrd="1" destOrd="0" presId="urn:microsoft.com/office/officeart/2016/7/layout/BasicProcessNew"/>
    <dgm:cxn modelId="{68C3A0E9-C893-49B7-8310-CB0D009E135D}" type="presParOf" srcId="{93753314-6995-4D43-891A-23D7A9CFF6A6}" destId="{4E4FF867-24A1-473B-BE5E-E2A427B4F579}" srcOrd="2" destOrd="0" presId="urn:microsoft.com/office/officeart/2016/7/layout/BasicProcessNew"/>
    <dgm:cxn modelId="{7A09396E-FDC2-4571-97F8-A1158177FA92}" type="presParOf" srcId="{93753314-6995-4D43-891A-23D7A9CFF6A6}" destId="{72E394BE-3663-457E-AF0A-7F1FBAE79580}" srcOrd="3" destOrd="0" presId="urn:microsoft.com/office/officeart/2016/7/layout/BasicProcessNew"/>
    <dgm:cxn modelId="{20F6A9B0-E9FC-4075-BDDA-9B764C01C749}" type="presParOf" srcId="{93753314-6995-4D43-891A-23D7A9CFF6A6}" destId="{FE8E3381-DED5-4F5E-A2F4-3FC0D0BAE2E2}"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C7035-65C2-49F9-8174-4578B3AEA391}" type="doc">
      <dgm:prSet loTypeId="urn:microsoft.com/office/officeart/2016/7/layout/BasicProcessNew" loCatId="process" qsTypeId="urn:microsoft.com/office/officeart/2005/8/quickstyle/simple4" qsCatId="simple" csTypeId="urn:microsoft.com/office/officeart/2005/8/colors/accent0_3" csCatId="mainScheme" phldr="1"/>
      <dgm:spPr/>
      <dgm:t>
        <a:bodyPr/>
        <a:lstStyle/>
        <a:p>
          <a:endParaRPr lang="en-US"/>
        </a:p>
      </dgm:t>
    </dgm:pt>
    <dgm:pt modelId="{64967DC6-1D60-41DF-BF8C-4F69FF4B9403}">
      <dgm:prSet/>
      <dgm:spPr/>
      <dgm:t>
        <a:bodyPr/>
        <a:lstStyle/>
        <a:p>
          <a:r>
            <a:rPr lang="en-US"/>
            <a:t>Electron affinity:  the relative amount of LOVE that a material has for electrons. </a:t>
          </a:r>
        </a:p>
      </dgm:t>
    </dgm:pt>
    <dgm:pt modelId="{4A920885-964C-43D3-8124-E6A9CA32310F}" type="parTrans" cxnId="{8C5B043F-CA23-4543-80CA-2B51E030025B}">
      <dgm:prSet/>
      <dgm:spPr/>
      <dgm:t>
        <a:bodyPr/>
        <a:lstStyle/>
        <a:p>
          <a:endParaRPr lang="en-US"/>
        </a:p>
      </dgm:t>
    </dgm:pt>
    <dgm:pt modelId="{9DDE94EA-F4C5-46E6-ACF9-ED2782132233}" type="sibTrans" cxnId="{8C5B043F-CA23-4543-80CA-2B51E030025B}">
      <dgm:prSet/>
      <dgm:spPr/>
      <dgm:t>
        <a:bodyPr/>
        <a:lstStyle/>
        <a:p>
          <a:endParaRPr lang="en-US"/>
        </a:p>
      </dgm:t>
    </dgm:pt>
    <dgm:pt modelId="{FBCDF899-8470-4C46-BFBB-CCACE993DC27}">
      <dgm:prSet/>
      <dgm:spPr/>
      <dgm:t>
        <a:bodyPr/>
        <a:lstStyle/>
        <a:p>
          <a:r>
            <a:rPr lang="en-US" dirty="0"/>
            <a:t>High electron affinity = lots of LOVE of electrons</a:t>
          </a:r>
        </a:p>
      </dgm:t>
    </dgm:pt>
    <dgm:pt modelId="{A4AD8406-853E-416D-83F6-AE2C70D7A3C5}" type="parTrans" cxnId="{7545A16E-D125-43F2-8674-82DF8BFFEECB}">
      <dgm:prSet/>
      <dgm:spPr/>
      <dgm:t>
        <a:bodyPr/>
        <a:lstStyle/>
        <a:p>
          <a:endParaRPr lang="en-US"/>
        </a:p>
      </dgm:t>
    </dgm:pt>
    <dgm:pt modelId="{581E652E-7260-432D-8651-4DD22E02C423}" type="sibTrans" cxnId="{7545A16E-D125-43F2-8674-82DF8BFFEECB}">
      <dgm:prSet/>
      <dgm:spPr/>
      <dgm:t>
        <a:bodyPr/>
        <a:lstStyle/>
        <a:p>
          <a:endParaRPr lang="en-US"/>
        </a:p>
      </dgm:t>
    </dgm:pt>
    <dgm:pt modelId="{9749EB0D-3A3B-470A-BE4E-C42B3046E882}" type="pres">
      <dgm:prSet presAssocID="{59AC7035-65C2-49F9-8174-4578B3AEA391}" presName="Name0" presStyleCnt="0">
        <dgm:presLayoutVars>
          <dgm:dir/>
          <dgm:resizeHandles val="exact"/>
        </dgm:presLayoutVars>
      </dgm:prSet>
      <dgm:spPr/>
    </dgm:pt>
    <dgm:pt modelId="{CE2BFC69-16DF-402F-A125-2E1A32A70219}" type="pres">
      <dgm:prSet presAssocID="{64967DC6-1D60-41DF-BF8C-4F69FF4B9403}" presName="node" presStyleLbl="node1" presStyleIdx="0" presStyleCnt="3">
        <dgm:presLayoutVars>
          <dgm:bulletEnabled val="1"/>
        </dgm:presLayoutVars>
      </dgm:prSet>
      <dgm:spPr/>
    </dgm:pt>
    <dgm:pt modelId="{5D7BEFF5-4932-43F4-B1E3-5A0DD7981992}" type="pres">
      <dgm:prSet presAssocID="{9DDE94EA-F4C5-46E6-ACF9-ED2782132233}" presName="sibTransSpacerBeforeConnector" presStyleCnt="0"/>
      <dgm:spPr/>
    </dgm:pt>
    <dgm:pt modelId="{48F7824C-6A92-4A63-AB88-0C66E47DE6F7}" type="pres">
      <dgm:prSet presAssocID="{9DDE94EA-F4C5-46E6-ACF9-ED2782132233}" presName="sibTrans" presStyleLbl="node1" presStyleIdx="1" presStyleCnt="3"/>
      <dgm:spPr/>
    </dgm:pt>
    <dgm:pt modelId="{F979FCE4-2AE2-4295-85D8-3D9B1F406B17}" type="pres">
      <dgm:prSet presAssocID="{9DDE94EA-F4C5-46E6-ACF9-ED2782132233}" presName="sibTransSpacerAfterConnector" presStyleCnt="0"/>
      <dgm:spPr/>
    </dgm:pt>
    <dgm:pt modelId="{85C0099D-FAFC-4B0C-9844-B63741366910}" type="pres">
      <dgm:prSet presAssocID="{FBCDF899-8470-4C46-BFBB-CCACE993DC27}" presName="node" presStyleLbl="node1" presStyleIdx="2" presStyleCnt="3">
        <dgm:presLayoutVars>
          <dgm:bulletEnabled val="1"/>
        </dgm:presLayoutVars>
      </dgm:prSet>
      <dgm:spPr/>
    </dgm:pt>
  </dgm:ptLst>
  <dgm:cxnLst>
    <dgm:cxn modelId="{592E8D29-5E66-4FDC-B60C-8DC816945A61}" type="presOf" srcId="{59AC7035-65C2-49F9-8174-4578B3AEA391}" destId="{9749EB0D-3A3B-470A-BE4E-C42B3046E882}" srcOrd="0" destOrd="0" presId="urn:microsoft.com/office/officeart/2016/7/layout/BasicProcessNew"/>
    <dgm:cxn modelId="{8C5B043F-CA23-4543-80CA-2B51E030025B}" srcId="{59AC7035-65C2-49F9-8174-4578B3AEA391}" destId="{64967DC6-1D60-41DF-BF8C-4F69FF4B9403}" srcOrd="0" destOrd="0" parTransId="{4A920885-964C-43D3-8124-E6A9CA32310F}" sibTransId="{9DDE94EA-F4C5-46E6-ACF9-ED2782132233}"/>
    <dgm:cxn modelId="{2C05076C-A255-4AC4-AA77-980E9CFEC6A7}" type="presOf" srcId="{9DDE94EA-F4C5-46E6-ACF9-ED2782132233}" destId="{48F7824C-6A92-4A63-AB88-0C66E47DE6F7}" srcOrd="0" destOrd="0" presId="urn:microsoft.com/office/officeart/2016/7/layout/BasicProcessNew"/>
    <dgm:cxn modelId="{7545A16E-D125-43F2-8674-82DF8BFFEECB}" srcId="{59AC7035-65C2-49F9-8174-4578B3AEA391}" destId="{FBCDF899-8470-4C46-BFBB-CCACE993DC27}" srcOrd="1" destOrd="0" parTransId="{A4AD8406-853E-416D-83F6-AE2C70D7A3C5}" sibTransId="{581E652E-7260-432D-8651-4DD22E02C423}"/>
    <dgm:cxn modelId="{4D134B53-97A0-4460-96E7-D49189662773}" type="presOf" srcId="{FBCDF899-8470-4C46-BFBB-CCACE993DC27}" destId="{85C0099D-FAFC-4B0C-9844-B63741366910}" srcOrd="0" destOrd="0" presId="urn:microsoft.com/office/officeart/2016/7/layout/BasicProcessNew"/>
    <dgm:cxn modelId="{FC309DC6-5B22-41FF-8B25-A4A59E273292}" type="presOf" srcId="{64967DC6-1D60-41DF-BF8C-4F69FF4B9403}" destId="{CE2BFC69-16DF-402F-A125-2E1A32A70219}" srcOrd="0" destOrd="0" presId="urn:microsoft.com/office/officeart/2016/7/layout/BasicProcessNew"/>
    <dgm:cxn modelId="{45BF3669-DF0D-4EC9-8379-17BA2683C356}" type="presParOf" srcId="{9749EB0D-3A3B-470A-BE4E-C42B3046E882}" destId="{CE2BFC69-16DF-402F-A125-2E1A32A70219}" srcOrd="0" destOrd="0" presId="urn:microsoft.com/office/officeart/2016/7/layout/BasicProcessNew"/>
    <dgm:cxn modelId="{4441EC2F-1926-4EE4-A4A4-6B9730A41310}" type="presParOf" srcId="{9749EB0D-3A3B-470A-BE4E-C42B3046E882}" destId="{5D7BEFF5-4932-43F4-B1E3-5A0DD7981992}" srcOrd="1" destOrd="0" presId="urn:microsoft.com/office/officeart/2016/7/layout/BasicProcessNew"/>
    <dgm:cxn modelId="{F3DBECFD-9307-447F-B1A4-67C46148F90C}" type="presParOf" srcId="{9749EB0D-3A3B-470A-BE4E-C42B3046E882}" destId="{48F7824C-6A92-4A63-AB88-0C66E47DE6F7}" srcOrd="2" destOrd="0" presId="urn:microsoft.com/office/officeart/2016/7/layout/BasicProcessNew"/>
    <dgm:cxn modelId="{A8E8DBD8-D932-4322-9208-A0C832CE0C0A}" type="presParOf" srcId="{9749EB0D-3A3B-470A-BE4E-C42B3046E882}" destId="{F979FCE4-2AE2-4295-85D8-3D9B1F406B17}" srcOrd="3" destOrd="0" presId="urn:microsoft.com/office/officeart/2016/7/layout/BasicProcessNew"/>
    <dgm:cxn modelId="{5F85E214-592B-48AA-9BD9-F284877C2FF9}" type="presParOf" srcId="{9749EB0D-3A3B-470A-BE4E-C42B3046E882}" destId="{85C0099D-FAFC-4B0C-9844-B63741366910}"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B3A1F-4351-4520-9024-EBFE0FE3DD9D}">
      <dsp:nvSpPr>
        <dsp:cNvPr id="0" name=""/>
        <dsp:cNvSpPr/>
      </dsp:nvSpPr>
      <dsp:spPr>
        <a:xfrm>
          <a:off x="1209" y="0"/>
          <a:ext cx="4715990" cy="3584850"/>
        </a:xfrm>
        <a:prstGeom prst="rect">
          <a:avLst/>
        </a:prstGeom>
        <a:solidFill>
          <a:schemeClr val="bg1">
            <a:lumMod val="95000"/>
            <a:hueOff val="0"/>
            <a:satOff val="0"/>
            <a:lumOff val="0"/>
            <a:alphaOff val="0"/>
          </a:schemeClr>
        </a:solidFill>
        <a:ln w="9525" cap="flat" cmpd="sng" algn="ctr">
          <a:solidFill>
            <a:schemeClr val="bg1">
              <a:lumMod val="9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7677" tIns="330200" rIns="367677" bIns="330200" numCol="1" spcCol="1270" anchor="t" anchorCtr="0">
          <a:noAutofit/>
        </a:bodyPr>
        <a:lstStyle/>
        <a:p>
          <a:pPr marL="0" lvl="0" indent="0" algn="l" defTabSz="1022350">
            <a:lnSpc>
              <a:spcPct val="90000"/>
            </a:lnSpc>
            <a:spcBef>
              <a:spcPct val="0"/>
            </a:spcBef>
            <a:spcAft>
              <a:spcPct val="35000"/>
            </a:spcAft>
            <a:buNone/>
          </a:pPr>
          <a:r>
            <a:rPr lang="en-US" sz="2300" kern="1200"/>
            <a:t>Without electrostatics life as we know it would be impossible.</a:t>
          </a:r>
        </a:p>
      </dsp:txBody>
      <dsp:txXfrm>
        <a:off x="1209" y="1362243"/>
        <a:ext cx="4715990" cy="2150910"/>
      </dsp:txXfrm>
    </dsp:sp>
    <dsp:sp modelId="{C87B9E4E-2365-45FD-8200-2DF80F0DCD4D}">
      <dsp:nvSpPr>
        <dsp:cNvPr id="0" name=""/>
        <dsp:cNvSpPr/>
      </dsp:nvSpPr>
      <dsp:spPr>
        <a:xfrm>
          <a:off x="1821477" y="358484"/>
          <a:ext cx="1075455" cy="1075455"/>
        </a:xfrm>
        <a:prstGeom prst="ellipse">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3847" tIns="12700" rIns="8384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978974" y="515981"/>
        <a:ext cx="760461" cy="760461"/>
      </dsp:txXfrm>
    </dsp:sp>
    <dsp:sp modelId="{D8B5AA9C-57B0-46D4-8D95-313BBDE3F2F0}">
      <dsp:nvSpPr>
        <dsp:cNvPr id="0" name=""/>
        <dsp:cNvSpPr/>
      </dsp:nvSpPr>
      <dsp:spPr>
        <a:xfrm>
          <a:off x="1209" y="3584778"/>
          <a:ext cx="4715990" cy="72"/>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561EAEE-ABB2-480F-A8AF-6E9FBB44BB4C}">
      <dsp:nvSpPr>
        <dsp:cNvPr id="0" name=""/>
        <dsp:cNvSpPr/>
      </dsp:nvSpPr>
      <dsp:spPr>
        <a:xfrm>
          <a:off x="5188799" y="0"/>
          <a:ext cx="4715990" cy="3584850"/>
        </a:xfrm>
        <a:prstGeom prst="rect">
          <a:avLst/>
        </a:prstGeom>
        <a:solidFill>
          <a:schemeClr val="bg1">
            <a:lumMod val="95000"/>
            <a:hueOff val="0"/>
            <a:satOff val="0"/>
            <a:lumOff val="0"/>
            <a:alphaOff val="0"/>
          </a:schemeClr>
        </a:solidFill>
        <a:ln w="9525" cap="flat" cmpd="sng" algn="ctr">
          <a:solidFill>
            <a:schemeClr val="bg1">
              <a:lumMod val="9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7677" tIns="330200" rIns="367677" bIns="330200" numCol="1" spcCol="1270" anchor="t" anchorCtr="0">
          <a:noAutofit/>
        </a:bodyPr>
        <a:lstStyle/>
        <a:p>
          <a:pPr marL="0" lvl="0" indent="0" algn="l" defTabSz="1022350">
            <a:lnSpc>
              <a:spcPct val="90000"/>
            </a:lnSpc>
            <a:spcBef>
              <a:spcPct val="0"/>
            </a:spcBef>
            <a:spcAft>
              <a:spcPct val="35000"/>
            </a:spcAft>
            <a:buNone/>
          </a:pPr>
          <a:r>
            <a:rPr lang="en-US" sz="2300" kern="1200"/>
            <a:t>Electrostatic forces (attractive and repulsive) are what hold atoms and molecules together.  Without it material items would not exist.</a:t>
          </a:r>
        </a:p>
      </dsp:txBody>
      <dsp:txXfrm>
        <a:off x="5188799" y="1362243"/>
        <a:ext cx="4715990" cy="2150910"/>
      </dsp:txXfrm>
    </dsp:sp>
    <dsp:sp modelId="{8864C808-0D4D-4C2D-A5F7-D7C6630E33DC}">
      <dsp:nvSpPr>
        <dsp:cNvPr id="0" name=""/>
        <dsp:cNvSpPr/>
      </dsp:nvSpPr>
      <dsp:spPr>
        <a:xfrm>
          <a:off x="7009066" y="358484"/>
          <a:ext cx="1075455" cy="1075455"/>
        </a:xfrm>
        <a:prstGeom prst="ellipse">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3847" tIns="12700" rIns="8384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166563" y="515981"/>
        <a:ext cx="760461" cy="760461"/>
      </dsp:txXfrm>
    </dsp:sp>
    <dsp:sp modelId="{9A6DADDC-3324-4BA9-A73F-886237F7F458}">
      <dsp:nvSpPr>
        <dsp:cNvPr id="0" name=""/>
        <dsp:cNvSpPr/>
      </dsp:nvSpPr>
      <dsp:spPr>
        <a:xfrm>
          <a:off x="5188799" y="3584778"/>
          <a:ext cx="4715990" cy="72"/>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AFB1B-972B-448F-B652-3B9F20629D51}">
      <dsp:nvSpPr>
        <dsp:cNvPr id="0" name=""/>
        <dsp:cNvSpPr/>
      </dsp:nvSpPr>
      <dsp:spPr>
        <a:xfrm>
          <a:off x="1500" y="0"/>
          <a:ext cx="4537025" cy="2655260"/>
        </a:xfrm>
        <a:prstGeom prst="rect">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377950">
            <a:lnSpc>
              <a:spcPct val="90000"/>
            </a:lnSpc>
            <a:spcBef>
              <a:spcPct val="0"/>
            </a:spcBef>
            <a:spcAft>
              <a:spcPct val="35000"/>
            </a:spcAft>
            <a:buNone/>
          </a:pPr>
          <a:r>
            <a:rPr lang="en-US" sz="3100" kern="1200"/>
            <a:t>In conductors, electrons are so loosely bound that they can be INDUCED into moving from one section of the object to the another section.</a:t>
          </a:r>
        </a:p>
      </dsp:txBody>
      <dsp:txXfrm>
        <a:off x="1500" y="0"/>
        <a:ext cx="4537025" cy="2655260"/>
      </dsp:txXfrm>
    </dsp:sp>
    <dsp:sp modelId="{4E4FF867-24A1-473B-BE5E-E2A427B4F579}">
      <dsp:nvSpPr>
        <dsp:cNvPr id="0" name=""/>
        <dsp:cNvSpPr/>
      </dsp:nvSpPr>
      <dsp:spPr>
        <a:xfrm>
          <a:off x="4612723" y="1206130"/>
          <a:ext cx="680553" cy="243000"/>
        </a:xfrm>
        <a:prstGeom prst="rightArrow">
          <a:avLst>
            <a:gd name="adj1" fmla="val 50000"/>
            <a:gd name="adj2" fmla="val 5000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E8E3381-DED5-4F5E-A2F4-3FC0D0BAE2E2}">
      <dsp:nvSpPr>
        <dsp:cNvPr id="0" name=""/>
        <dsp:cNvSpPr/>
      </dsp:nvSpPr>
      <dsp:spPr>
        <a:xfrm>
          <a:off x="5367474" y="0"/>
          <a:ext cx="4537025" cy="2655260"/>
        </a:xfrm>
        <a:prstGeom prst="rect">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377950">
            <a:lnSpc>
              <a:spcPct val="90000"/>
            </a:lnSpc>
            <a:spcBef>
              <a:spcPct val="0"/>
            </a:spcBef>
            <a:spcAft>
              <a:spcPct val="35000"/>
            </a:spcAft>
            <a:buNone/>
          </a:pPr>
          <a:r>
            <a:rPr lang="en-US" sz="3100" kern="1200"/>
            <a:t>To move an electron in a conductor all that needs to be done is to place a charged object next to the conductor.</a:t>
          </a:r>
        </a:p>
      </dsp:txBody>
      <dsp:txXfrm>
        <a:off x="5367474" y="0"/>
        <a:ext cx="4537025" cy="2655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BFC69-16DF-402F-A125-2E1A32A70219}">
      <dsp:nvSpPr>
        <dsp:cNvPr id="0" name=""/>
        <dsp:cNvSpPr/>
      </dsp:nvSpPr>
      <dsp:spPr>
        <a:xfrm>
          <a:off x="1500" y="0"/>
          <a:ext cx="4537025" cy="2655260"/>
        </a:xfrm>
        <a:prstGeom prst="rect">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33550">
            <a:lnSpc>
              <a:spcPct val="90000"/>
            </a:lnSpc>
            <a:spcBef>
              <a:spcPct val="0"/>
            </a:spcBef>
            <a:spcAft>
              <a:spcPct val="35000"/>
            </a:spcAft>
            <a:buNone/>
          </a:pPr>
          <a:r>
            <a:rPr lang="en-US" sz="3900" kern="1200"/>
            <a:t>Electron affinity:  the relative amount of LOVE that a material has for electrons. </a:t>
          </a:r>
        </a:p>
      </dsp:txBody>
      <dsp:txXfrm>
        <a:off x="1500" y="0"/>
        <a:ext cx="4537025" cy="2655260"/>
      </dsp:txXfrm>
    </dsp:sp>
    <dsp:sp modelId="{48F7824C-6A92-4A63-AB88-0C66E47DE6F7}">
      <dsp:nvSpPr>
        <dsp:cNvPr id="0" name=""/>
        <dsp:cNvSpPr/>
      </dsp:nvSpPr>
      <dsp:spPr>
        <a:xfrm>
          <a:off x="4612723" y="1206130"/>
          <a:ext cx="680553" cy="243000"/>
        </a:xfrm>
        <a:prstGeom prst="rightArrow">
          <a:avLst>
            <a:gd name="adj1" fmla="val 50000"/>
            <a:gd name="adj2" fmla="val 5000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C0099D-FAFC-4B0C-9844-B63741366910}">
      <dsp:nvSpPr>
        <dsp:cNvPr id="0" name=""/>
        <dsp:cNvSpPr/>
      </dsp:nvSpPr>
      <dsp:spPr>
        <a:xfrm>
          <a:off x="5367474" y="0"/>
          <a:ext cx="4537025" cy="2655260"/>
        </a:xfrm>
        <a:prstGeom prst="rect">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33550">
            <a:lnSpc>
              <a:spcPct val="90000"/>
            </a:lnSpc>
            <a:spcBef>
              <a:spcPct val="0"/>
            </a:spcBef>
            <a:spcAft>
              <a:spcPct val="35000"/>
            </a:spcAft>
            <a:buNone/>
          </a:pPr>
          <a:r>
            <a:rPr lang="en-US" sz="3900" kern="1200" dirty="0"/>
            <a:t>High electron affinity = lots of LOVE of electrons</a:t>
          </a:r>
        </a:p>
      </dsp:txBody>
      <dsp:txXfrm>
        <a:off x="5367474" y="0"/>
        <a:ext cx="4537025" cy="265526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4/3/2017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cvPGSn9VD2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9" name="Rectangle 8"/>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 name="Picture 3"/>
          <p:cNvPicPr>
            <a:picLocks noChangeAspect="1"/>
          </p:cNvPicPr>
          <p:nvPr/>
        </p:nvPicPr>
        <p:blipFill rotWithShape="1">
          <a:blip r:embed="rId3"/>
          <a:srcRect l="13511" r="19761"/>
          <a:stretch/>
        </p:blipFill>
        <p:spPr>
          <a:xfrm>
            <a:off x="-5597" y="10"/>
            <a:ext cx="6101597" cy="6857990"/>
          </a:xfrm>
          <a:prstGeom prst="rect">
            <a:avLst/>
          </a:prstGeom>
        </p:spPr>
      </p:pic>
      <p:grpSp>
        <p:nvGrpSpPr>
          <p:cNvPr id="12"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3"/>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4"/>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5"/>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6"/>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7"/>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38"/>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39"/>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40"/>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Rectangle 41"/>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nvGrpSpPr>
          <p:cNvPr id="24" name="Group 2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5" name="Rectangle 5"/>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6" name="Freeform 6"/>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7"/>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Rectangle 8"/>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9" name="Freeform 9"/>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0"/>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1"/>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12"/>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13"/>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4"/>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5"/>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16"/>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17"/>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18"/>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19"/>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0"/>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1"/>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2"/>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3"/>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4"/>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5"/>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26"/>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27"/>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28"/>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29"/>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30"/>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31"/>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Freeform 32"/>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3" name="Rectangle 33"/>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4" name="Freeform 34"/>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35"/>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36"/>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37"/>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38"/>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39"/>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40"/>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41"/>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42"/>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43"/>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44"/>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Rectangle 45"/>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6" name="Freeform 46"/>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7" name="Freeform 47"/>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8" name="Freeform 48"/>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49"/>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Freeform 50"/>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1" name="Freeform 51"/>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52"/>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53"/>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54"/>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55"/>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56"/>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57"/>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58"/>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6615112" y="1122363"/>
            <a:ext cx="4645024" cy="2387600"/>
          </a:xfrm>
        </p:spPr>
        <p:txBody>
          <a:bodyPr>
            <a:normAutofit/>
          </a:bodyPr>
          <a:lstStyle/>
          <a:p>
            <a:r>
              <a:rPr lang="en-US" dirty="0"/>
              <a:t>Electrostatics</a:t>
            </a:r>
          </a:p>
        </p:txBody>
      </p:sp>
      <p:sp>
        <p:nvSpPr>
          <p:cNvPr id="3" name="Subtitle 2"/>
          <p:cNvSpPr>
            <a:spLocks noGrp="1"/>
          </p:cNvSpPr>
          <p:nvPr>
            <p:ph type="subTitle" idx="1"/>
          </p:nvPr>
        </p:nvSpPr>
        <p:spPr>
          <a:xfrm>
            <a:off x="6585702" y="3602038"/>
            <a:ext cx="4082297" cy="1655762"/>
          </a:xfrm>
        </p:spPr>
        <p:txBody>
          <a:bodyPr>
            <a:normAutofit/>
          </a:bodyPr>
          <a:lstStyle/>
          <a:p>
            <a:r>
              <a:rPr lang="en-US" dirty="0"/>
              <a:t>It’s </a:t>
            </a:r>
            <a:r>
              <a:rPr lang="en-US" dirty="0" err="1"/>
              <a:t>SHockING</a:t>
            </a:r>
            <a:r>
              <a:rPr lang="en-US" dirty="0"/>
              <a:t>…</a:t>
            </a:r>
          </a:p>
          <a:p>
            <a:r>
              <a:rPr lang="en-US" dirty="0"/>
              <a:t>(I Know it is bad, but I can’t help it)</a:t>
            </a:r>
          </a:p>
        </p:txBody>
      </p:sp>
    </p:spTree>
    <p:extLst>
      <p:ext uri="{BB962C8B-B14F-4D97-AF65-F5344CB8AC3E}">
        <p14:creationId xmlns:p14="http://schemas.microsoft.com/office/powerpoint/2010/main" val="157918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between charged and neutral objects</a:t>
            </a:r>
          </a:p>
        </p:txBody>
      </p:sp>
      <p:sp>
        <p:nvSpPr>
          <p:cNvPr id="3" name="Content Placeholder 2"/>
          <p:cNvSpPr>
            <a:spLocks noGrp="1"/>
          </p:cNvSpPr>
          <p:nvPr>
            <p:ph idx="1"/>
          </p:nvPr>
        </p:nvSpPr>
        <p:spPr/>
        <p:txBody>
          <a:bodyPr>
            <a:normAutofit/>
          </a:bodyPr>
          <a:lstStyle/>
          <a:p>
            <a:r>
              <a:rPr lang="en-US" sz="2800" dirty="0"/>
              <a:t>What type of interaction will be observed between a charged object and a neutral object?</a:t>
            </a:r>
          </a:p>
          <a:p>
            <a:r>
              <a:rPr lang="en-US" sz="2800" dirty="0"/>
              <a:t>ANY charged object will have an attractive interaction with a neutral object.</a:t>
            </a:r>
          </a:p>
          <a:p>
            <a:r>
              <a:rPr lang="en-US" sz="2800" dirty="0"/>
              <a:t>This too is in accordance with Newton’s third law, or Newton’s law of action-reaction.</a:t>
            </a:r>
          </a:p>
        </p:txBody>
      </p:sp>
    </p:spTree>
    <p:extLst>
      <p:ext uri="{BB962C8B-B14F-4D97-AF65-F5344CB8AC3E}">
        <p14:creationId xmlns:p14="http://schemas.microsoft.com/office/powerpoint/2010/main" val="24224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Conductors and insulators</a:t>
            </a:r>
          </a:p>
        </p:txBody>
      </p:sp>
      <p:sp>
        <p:nvSpPr>
          <p:cNvPr id="3" name="Content Placeholder 2"/>
          <p:cNvSpPr>
            <a:spLocks noGrp="1"/>
          </p:cNvSpPr>
          <p:nvPr>
            <p:ph idx="1"/>
          </p:nvPr>
        </p:nvSpPr>
        <p:spPr>
          <a:xfrm>
            <a:off x="1141412" y="2249487"/>
            <a:ext cx="9905999" cy="4059034"/>
          </a:xfrm>
        </p:spPr>
        <p:txBody>
          <a:bodyPr>
            <a:normAutofit fontScale="92500" lnSpcReduction="10000"/>
          </a:bodyPr>
          <a:lstStyle/>
          <a:p>
            <a:r>
              <a:rPr lang="en-US" sz="2600" dirty="0"/>
              <a:t>Conductors:</a:t>
            </a:r>
          </a:p>
          <a:p>
            <a:pPr lvl="1"/>
            <a:r>
              <a:rPr lang="en-US" sz="2400" dirty="0"/>
              <a:t>Materials that permit electrons to flow freely from particle to particle.</a:t>
            </a:r>
          </a:p>
          <a:p>
            <a:pPr lvl="1"/>
            <a:r>
              <a:rPr lang="en-US" sz="2400" dirty="0"/>
              <a:t>A </a:t>
            </a:r>
            <a:r>
              <a:rPr lang="en-US" sz="2400" dirty="0">
                <a:highlight>
                  <a:srgbClr val="00FF00"/>
                </a:highlight>
              </a:rPr>
              <a:t>CONDUCTOR</a:t>
            </a:r>
            <a:r>
              <a:rPr lang="en-US" sz="2400" dirty="0"/>
              <a:t> will permit charge to be transferred across the ENTIRE surface of the object.</a:t>
            </a:r>
          </a:p>
          <a:p>
            <a:pPr lvl="1"/>
            <a:r>
              <a:rPr lang="en-US" sz="2400" dirty="0"/>
              <a:t>If charge is transferred that charge quickly distributes across the entire surface of the object.</a:t>
            </a:r>
          </a:p>
          <a:p>
            <a:pPr lvl="1"/>
            <a:r>
              <a:rPr lang="en-US" sz="2400" dirty="0"/>
              <a:t>Distribution of charge is the result of ELECTRON movement.</a:t>
            </a:r>
          </a:p>
          <a:p>
            <a:pPr lvl="1"/>
            <a:r>
              <a:rPr lang="en-US" sz="2400" dirty="0"/>
              <a:t>A </a:t>
            </a:r>
            <a:r>
              <a:rPr lang="en-US" sz="2400" dirty="0">
                <a:highlight>
                  <a:srgbClr val="00FF00"/>
                </a:highlight>
              </a:rPr>
              <a:t>CONDUCTOR</a:t>
            </a:r>
            <a:r>
              <a:rPr lang="en-US" sz="2400" dirty="0"/>
              <a:t> will distribute charge until the overall repulsive forces between excess electrons is minimized.</a:t>
            </a:r>
          </a:p>
        </p:txBody>
      </p:sp>
    </p:spTree>
    <p:extLst>
      <p:ext uri="{BB962C8B-B14F-4D97-AF65-F5344CB8AC3E}">
        <p14:creationId xmlns:p14="http://schemas.microsoft.com/office/powerpoint/2010/main" val="273850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Conductors and insulators continued</a:t>
            </a:r>
          </a:p>
        </p:txBody>
      </p:sp>
      <p:sp>
        <p:nvSpPr>
          <p:cNvPr id="3" name="Content Placeholder 2"/>
          <p:cNvSpPr>
            <a:spLocks noGrp="1"/>
          </p:cNvSpPr>
          <p:nvPr>
            <p:ph idx="1"/>
          </p:nvPr>
        </p:nvSpPr>
        <p:spPr>
          <a:xfrm>
            <a:off x="1141412" y="2249486"/>
            <a:ext cx="9905999" cy="3966755"/>
          </a:xfrm>
        </p:spPr>
        <p:txBody>
          <a:bodyPr>
            <a:normAutofit/>
          </a:bodyPr>
          <a:lstStyle/>
          <a:p>
            <a:r>
              <a:rPr lang="en-US" sz="2800" dirty="0"/>
              <a:t>Insulators:</a:t>
            </a:r>
          </a:p>
          <a:p>
            <a:pPr lvl="1"/>
            <a:r>
              <a:rPr lang="en-US" sz="2400" dirty="0"/>
              <a:t>Materials that impede the free flow of electrons from atom to atom and molecule to molecule.</a:t>
            </a:r>
          </a:p>
          <a:p>
            <a:pPr lvl="1"/>
            <a:r>
              <a:rPr lang="en-US" sz="2400" dirty="0"/>
              <a:t>If charge is transferred to an insulator at a given location, the excess charge will REMAIN at the initial location of charging.</a:t>
            </a:r>
          </a:p>
          <a:p>
            <a:pPr lvl="1"/>
            <a:r>
              <a:rPr lang="en-US" sz="2400" dirty="0"/>
              <a:t>Particles of an insulator do not permit the free flow of electrons; charge is seldom distributed evenly across the surface of an insulator.</a:t>
            </a:r>
          </a:p>
        </p:txBody>
      </p:sp>
    </p:spTree>
    <p:extLst>
      <p:ext uri="{BB962C8B-B14F-4D97-AF65-F5344CB8AC3E}">
        <p14:creationId xmlns:p14="http://schemas.microsoft.com/office/powerpoint/2010/main" val="38178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1380" y="1968348"/>
            <a:ext cx="11890199" cy="2796157"/>
          </a:xfrm>
          <a:prstGeom prst="rect">
            <a:avLst/>
          </a:prstGeom>
        </p:spPr>
      </p:pic>
    </p:spTree>
    <p:extLst>
      <p:ext uri="{BB962C8B-B14F-4D97-AF65-F5344CB8AC3E}">
        <p14:creationId xmlns:p14="http://schemas.microsoft.com/office/powerpoint/2010/main" val="310803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DOES CHARGE MOVE?</a:t>
            </a:r>
          </a:p>
        </p:txBody>
      </p:sp>
      <p:sp>
        <p:nvSpPr>
          <p:cNvPr id="3" name="Subtitle 2"/>
          <p:cNvSpPr>
            <a:spLocks noGrp="1"/>
          </p:cNvSpPr>
          <p:nvPr>
            <p:ph type="subTitle" idx="1"/>
          </p:nvPr>
        </p:nvSpPr>
        <p:spPr/>
        <p:txBody>
          <a:bodyPr/>
          <a:lstStyle/>
          <a:p>
            <a:r>
              <a:rPr lang="en-US" dirty="0"/>
              <a:t>ELECTROSTATICS</a:t>
            </a:r>
          </a:p>
        </p:txBody>
      </p:sp>
    </p:spTree>
    <p:extLst>
      <p:ext uri="{BB962C8B-B14F-4D97-AF65-F5344CB8AC3E}">
        <p14:creationId xmlns:p14="http://schemas.microsoft.com/office/powerpoint/2010/main" val="2972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and electron movement</a:t>
            </a:r>
          </a:p>
        </p:txBody>
      </p:sp>
      <p:sp>
        <p:nvSpPr>
          <p:cNvPr id="3" name="Content Placeholder 2"/>
          <p:cNvSpPr>
            <a:spLocks noGrp="1"/>
          </p:cNvSpPr>
          <p:nvPr>
            <p:ph idx="1"/>
          </p:nvPr>
        </p:nvSpPr>
        <p:spPr>
          <a:xfrm>
            <a:off x="1141413" y="1888760"/>
            <a:ext cx="9905999" cy="4344260"/>
          </a:xfrm>
        </p:spPr>
        <p:txBody>
          <a:bodyPr>
            <a:noAutofit/>
          </a:bodyPr>
          <a:lstStyle/>
          <a:p>
            <a:r>
              <a:rPr lang="en-US" sz="2800" dirty="0"/>
              <a:t>To predict the direction that electrons would move within a conducting material we need to apply the two rules of charge interaction.</a:t>
            </a:r>
          </a:p>
          <a:p>
            <a:r>
              <a:rPr lang="en-US" sz="2800" dirty="0"/>
              <a:t>WHICH WERE?</a:t>
            </a:r>
          </a:p>
          <a:p>
            <a:r>
              <a:rPr lang="en-US" sz="2800" dirty="0"/>
              <a:t>Example:</a:t>
            </a:r>
          </a:p>
          <a:p>
            <a:pPr lvl="1"/>
            <a:r>
              <a:rPr lang="en-US" sz="2400" dirty="0"/>
              <a:t>A negative charge is imparted at a location (excess electrons!) </a:t>
            </a:r>
          </a:p>
          <a:p>
            <a:pPr lvl="1"/>
            <a:r>
              <a:rPr lang="en-US" sz="2400" dirty="0"/>
              <a:t>Electrons have a personal bubble on a charged surface.  They “want” to minimize the repulsive response to each other. So they migrate around the object (if it is a conductor)</a:t>
            </a:r>
          </a:p>
        </p:txBody>
      </p:sp>
    </p:spTree>
    <p:extLst>
      <p:ext uri="{BB962C8B-B14F-4D97-AF65-F5344CB8AC3E}">
        <p14:creationId xmlns:p14="http://schemas.microsoft.com/office/powerpoint/2010/main" val="323065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sz="2800" dirty="0"/>
              <a:t>What happens if a conductor acquires an excess of positive charge?</a:t>
            </a:r>
          </a:p>
          <a:p>
            <a:r>
              <a:rPr lang="en-US" sz="2800" dirty="0"/>
              <a:t>Protons CAN’T move!</a:t>
            </a:r>
          </a:p>
          <a:p>
            <a:pPr lvl="1"/>
            <a:r>
              <a:rPr lang="en-US" sz="2400" dirty="0"/>
              <a:t>How can the excess positive charge distribute?</a:t>
            </a:r>
          </a:p>
          <a:p>
            <a:pPr lvl="1"/>
            <a:endParaRPr lang="en-US" dirty="0"/>
          </a:p>
        </p:txBody>
      </p:sp>
    </p:spTree>
    <p:extLst>
      <p:ext uri="{BB962C8B-B14F-4D97-AF65-F5344CB8AC3E}">
        <p14:creationId xmlns:p14="http://schemas.microsoft.com/office/powerpoint/2010/main" val="238350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1411" y="3015684"/>
            <a:ext cx="4689234" cy="201725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p:cNvSpPr>
            <a:spLocks noGrp="1"/>
          </p:cNvSpPr>
          <p:nvPr>
            <p:ph type="title"/>
          </p:nvPr>
        </p:nvSpPr>
        <p:spPr>
          <a:xfrm>
            <a:off x="1141413" y="618518"/>
            <a:ext cx="9905998" cy="1478570"/>
          </a:xfrm>
        </p:spPr>
        <p:txBody>
          <a:bodyPr>
            <a:normAutofit/>
          </a:bodyPr>
          <a:lstStyle/>
          <a:p>
            <a:r>
              <a:rPr lang="en-US" dirty="0"/>
              <a:t>questions</a:t>
            </a:r>
          </a:p>
        </p:txBody>
      </p:sp>
      <p:sp>
        <p:nvSpPr>
          <p:cNvPr id="3" name="Content Placeholder 2"/>
          <p:cNvSpPr>
            <a:spLocks noGrp="1"/>
          </p:cNvSpPr>
          <p:nvPr>
            <p:ph idx="1"/>
          </p:nvPr>
        </p:nvSpPr>
        <p:spPr>
          <a:xfrm>
            <a:off x="6336727" y="2249487"/>
            <a:ext cx="4710683" cy="3541714"/>
          </a:xfrm>
        </p:spPr>
        <p:txBody>
          <a:bodyPr>
            <a:normAutofit/>
          </a:bodyPr>
          <a:lstStyle/>
          <a:p>
            <a:r>
              <a:rPr lang="en-US" dirty="0"/>
              <a:t>One of these isolated charged spheres is copper and the other is rubber. The diagram below depicts the distribution of excess negative charge over the surface of two spheres.  Which one is which?</a:t>
            </a:r>
          </a:p>
          <a:p>
            <a:endParaRPr lang="en-US" dirty="0"/>
          </a:p>
        </p:txBody>
      </p:sp>
    </p:spTree>
    <p:extLst>
      <p:ext uri="{BB962C8B-B14F-4D97-AF65-F5344CB8AC3E}">
        <p14:creationId xmlns:p14="http://schemas.microsoft.com/office/powerpoint/2010/main" val="296746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sz="2800" dirty="0"/>
              <a:t>When an oil tanker car has arrived at its destination, it prepares to empty its fuel into a reservoir or tank. Part of the preparation involves connecting the body of the tanker car with a metal wire to the ground. Suggest a reason for why is this done.</a:t>
            </a:r>
          </a:p>
        </p:txBody>
      </p:sp>
    </p:spTree>
    <p:extLst>
      <p:ext uri="{BB962C8B-B14F-4D97-AF65-F5344CB8AC3E}">
        <p14:creationId xmlns:p14="http://schemas.microsoft.com/office/powerpoint/2010/main" val="54728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6"/>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7"/>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8"/>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9"/>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0"/>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1"/>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2"/>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3"/>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4"/>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5"/>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Line 16"/>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8"/>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9"/>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0"/>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Rectangle 21"/>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2" name="Freeform 22"/>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3"/>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4"/>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5"/>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6"/>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27"/>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28"/>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9"/>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30"/>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31"/>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43" name="Group 42"/>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4" name="Freeform 32"/>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3"/>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4"/>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5"/>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36"/>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37"/>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38"/>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39"/>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Freeform 40"/>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3" name="Rectangle 41"/>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sp useBgFill="1">
        <p:nvSpPr>
          <p:cNvPr id="55" name="Round Diagonal Corner 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05" y="639965"/>
            <a:ext cx="10879991" cy="3598548"/>
          </a:xfrm>
          <a:prstGeom prst="round2DiagRect">
            <a:avLst>
              <a:gd name="adj1" fmla="val 9529"/>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5874" y="4576651"/>
            <a:ext cx="10360253" cy="1297098"/>
          </a:xfrm>
        </p:spPr>
        <p:txBody>
          <a:bodyPr>
            <a:normAutofit/>
          </a:bodyPr>
          <a:lstStyle/>
          <a:p>
            <a:pPr algn="ctr"/>
            <a:r>
              <a:rPr lang="en-US" sz="4000">
                <a:solidFill>
                  <a:srgbClr val="FFFFFF"/>
                </a:solidFill>
              </a:rPr>
              <a:t>Inducing charge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844828339"/>
              </p:ext>
            </p:extLst>
          </p:nvPr>
        </p:nvGraphicFramePr>
        <p:xfrm>
          <a:off x="1143000" y="1093788"/>
          <a:ext cx="9906000" cy="2655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39166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1413" y="618518"/>
            <a:ext cx="9905998" cy="1478570"/>
          </a:xfrm>
        </p:spPr>
        <p:txBody>
          <a:bodyPr>
            <a:normAutofit/>
          </a:bodyPr>
          <a:lstStyle/>
          <a:p>
            <a:r>
              <a:rPr lang="en-US" dirty="0"/>
              <a:t>The structure of matter</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83774973"/>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890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118988" y="2329175"/>
            <a:ext cx="6112382" cy="2194188"/>
          </a:xfrm>
          <a:prstGeom prst="rect">
            <a:avLst/>
          </a:prstGeom>
        </p:spPr>
      </p:pic>
      <p:sp>
        <p:nvSpPr>
          <p:cNvPr id="2" name="Title 1"/>
          <p:cNvSpPr>
            <a:spLocks noGrp="1"/>
          </p:cNvSpPr>
          <p:nvPr>
            <p:ph type="title"/>
          </p:nvPr>
        </p:nvSpPr>
        <p:spPr>
          <a:xfrm>
            <a:off x="8036041" y="618518"/>
            <a:ext cx="3281003" cy="1478570"/>
          </a:xfrm>
        </p:spPr>
        <p:txBody>
          <a:bodyPr anchor="b">
            <a:normAutofit/>
          </a:bodyPr>
          <a:lstStyle/>
          <a:p>
            <a:r>
              <a:rPr lang="en-US" sz="2800"/>
              <a:t>Polarization</a:t>
            </a:r>
          </a:p>
        </p:txBody>
      </p:sp>
      <p:sp>
        <p:nvSpPr>
          <p:cNvPr id="3" name="Content Placeholder 2"/>
          <p:cNvSpPr>
            <a:spLocks noGrp="1"/>
          </p:cNvSpPr>
          <p:nvPr>
            <p:ph idx="1"/>
          </p:nvPr>
        </p:nvSpPr>
        <p:spPr>
          <a:xfrm>
            <a:off x="8036041" y="2249487"/>
            <a:ext cx="3281004" cy="3541714"/>
          </a:xfrm>
        </p:spPr>
        <p:txBody>
          <a:bodyPr>
            <a:normAutofit/>
          </a:bodyPr>
          <a:lstStyle/>
          <a:p>
            <a:r>
              <a:rPr lang="en-US" sz="2800" dirty="0"/>
              <a:t>When charges</a:t>
            </a:r>
          </a:p>
          <a:p>
            <a:pPr marL="0" indent="0">
              <a:buNone/>
            </a:pPr>
            <a:r>
              <a:rPr lang="en-US" sz="2800" dirty="0"/>
              <a:t> (+ and -) have been separated from each other on an object.</a:t>
            </a:r>
          </a:p>
        </p:txBody>
      </p:sp>
    </p:spTree>
    <p:extLst>
      <p:ext uri="{BB962C8B-B14F-4D97-AF65-F5344CB8AC3E}">
        <p14:creationId xmlns:p14="http://schemas.microsoft.com/office/powerpoint/2010/main" val="278440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continued</a:t>
            </a:r>
          </a:p>
        </p:txBody>
      </p:sp>
      <p:sp>
        <p:nvSpPr>
          <p:cNvPr id="3" name="Content Placeholder 2"/>
          <p:cNvSpPr>
            <a:spLocks noGrp="1"/>
          </p:cNvSpPr>
          <p:nvPr>
            <p:ph idx="1"/>
          </p:nvPr>
        </p:nvSpPr>
        <p:spPr/>
        <p:txBody>
          <a:bodyPr>
            <a:normAutofit/>
          </a:bodyPr>
          <a:lstStyle/>
          <a:p>
            <a:r>
              <a:rPr lang="en-US" sz="2800" dirty="0"/>
              <a:t>Always involves the use of a charged object to induce electron movement or rearrangement.</a:t>
            </a:r>
          </a:p>
          <a:p>
            <a:r>
              <a:rPr lang="en-US" sz="2800" dirty="0"/>
              <a:t>We already know what happens to a conductor but what happens to an insulator?</a:t>
            </a:r>
          </a:p>
          <a:p>
            <a:pPr lvl="1"/>
            <a:r>
              <a:rPr lang="en-US" sz="2400" dirty="0"/>
              <a:t>Electrons are not free to move across the surface of an insulator.</a:t>
            </a:r>
          </a:p>
          <a:p>
            <a:pPr lvl="1"/>
            <a:r>
              <a:rPr lang="en-US" sz="2400" dirty="0"/>
              <a:t>How can an insulator be polarized?</a:t>
            </a:r>
          </a:p>
        </p:txBody>
      </p:sp>
    </p:spTree>
    <p:extLst>
      <p:ext uri="{BB962C8B-B14F-4D97-AF65-F5344CB8AC3E}">
        <p14:creationId xmlns:p14="http://schemas.microsoft.com/office/powerpoint/2010/main" val="154655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of an insulator</a:t>
            </a:r>
          </a:p>
        </p:txBody>
      </p:sp>
      <p:sp>
        <p:nvSpPr>
          <p:cNvPr id="3" name="Content Placeholder 2"/>
          <p:cNvSpPr>
            <a:spLocks noGrp="1"/>
          </p:cNvSpPr>
          <p:nvPr>
            <p:ph idx="1"/>
          </p:nvPr>
        </p:nvSpPr>
        <p:spPr/>
        <p:txBody>
          <a:bodyPr/>
          <a:lstStyle/>
          <a:p>
            <a:r>
              <a:rPr lang="en-US" dirty="0"/>
              <a:t>Electrons in an insulator redistribute themselves within the atom or molecule nearest the outer surface of the object.</a:t>
            </a:r>
          </a:p>
          <a:p>
            <a:r>
              <a:rPr lang="en-US" dirty="0"/>
              <a:t>Electrons are believed to be located in regions of space with specific sizes and shapes.  The actual size and shape of these regions is determined by the high-power mathematical equations common to Quantum Mechanics.</a:t>
            </a:r>
          </a:p>
          <a:p>
            <a:r>
              <a:rPr lang="en-US" dirty="0"/>
              <a:t>For now we will refer to these locations as Electron Clouds.</a:t>
            </a:r>
          </a:p>
        </p:txBody>
      </p:sp>
    </p:spTree>
    <p:extLst>
      <p:ext uri="{BB962C8B-B14F-4D97-AF65-F5344CB8AC3E}">
        <p14:creationId xmlns:p14="http://schemas.microsoft.com/office/powerpoint/2010/main" val="167596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1411" y="3028438"/>
            <a:ext cx="4689234" cy="199174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5" name="Content Placeholder 4"/>
          <p:cNvSpPr>
            <a:spLocks noGrp="1"/>
          </p:cNvSpPr>
          <p:nvPr>
            <p:ph idx="1"/>
          </p:nvPr>
        </p:nvSpPr>
        <p:spPr>
          <a:xfrm>
            <a:off x="6336727" y="2249487"/>
            <a:ext cx="4710683" cy="3541714"/>
          </a:xfrm>
        </p:spPr>
        <p:txBody>
          <a:bodyPr>
            <a:normAutofit/>
          </a:bodyPr>
          <a:lstStyle/>
          <a:p>
            <a:pPr>
              <a:lnSpc>
                <a:spcPct val="100000"/>
              </a:lnSpc>
            </a:pPr>
            <a:r>
              <a:rPr lang="en-US" sz="2000"/>
              <a:t>At any given point, an electron is likely to be found at some location within that cloud.</a:t>
            </a:r>
          </a:p>
          <a:p>
            <a:pPr>
              <a:lnSpc>
                <a:spcPct val="100000"/>
              </a:lnSpc>
            </a:pPr>
            <a:r>
              <a:rPr lang="en-US" sz="2000"/>
              <a:t>Electron clouds have varying density; where the cloud is the densest the higher the likelihood that the electron will be in that portion of the cloud.</a:t>
            </a:r>
          </a:p>
          <a:p>
            <a:pPr>
              <a:lnSpc>
                <a:spcPct val="100000"/>
              </a:lnSpc>
            </a:pPr>
            <a:r>
              <a:rPr lang="en-US" sz="2000"/>
              <a:t>Electron clouds are highly distortable.</a:t>
            </a:r>
          </a:p>
          <a:p>
            <a:pPr>
              <a:lnSpc>
                <a:spcPct val="100000"/>
              </a:lnSpc>
            </a:pPr>
            <a:r>
              <a:rPr lang="en-US" sz="2000"/>
              <a:t>Clouds are asymmetrical in shape for polarized atoms/molecules</a:t>
            </a:r>
          </a:p>
          <a:p>
            <a:pPr>
              <a:lnSpc>
                <a:spcPct val="100000"/>
              </a:lnSpc>
            </a:pPr>
            <a:endParaRPr lang="en-US" sz="2000"/>
          </a:p>
        </p:txBody>
      </p:sp>
    </p:spTree>
    <p:extLst>
      <p:ext uri="{BB962C8B-B14F-4D97-AF65-F5344CB8AC3E}">
        <p14:creationId xmlns:p14="http://schemas.microsoft.com/office/powerpoint/2010/main" val="333789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is not charging</a:t>
            </a:r>
          </a:p>
        </p:txBody>
      </p:sp>
      <p:sp>
        <p:nvSpPr>
          <p:cNvPr id="3" name="Content Placeholder 2"/>
          <p:cNvSpPr>
            <a:spLocks noGrp="1"/>
          </p:cNvSpPr>
          <p:nvPr>
            <p:ph idx="1"/>
          </p:nvPr>
        </p:nvSpPr>
        <p:spPr/>
        <p:txBody>
          <a:bodyPr>
            <a:normAutofit lnSpcReduction="10000"/>
          </a:bodyPr>
          <a:lstStyle/>
          <a:p>
            <a:r>
              <a:rPr lang="en-US" sz="2800" dirty="0"/>
              <a:t>Polarization is simply a redistribution of the centers of positive and negative charges within the object.</a:t>
            </a:r>
          </a:p>
          <a:p>
            <a:pPr lvl="1"/>
            <a:r>
              <a:rPr lang="en-US" sz="2400" dirty="0"/>
              <a:t>Movement of electrons across the surface (CONDUCTORS)</a:t>
            </a:r>
          </a:p>
          <a:p>
            <a:pPr lvl="1"/>
            <a:r>
              <a:rPr lang="en-US" sz="2400" dirty="0"/>
              <a:t>Distortion of electron clouds (INSULATORS)</a:t>
            </a:r>
          </a:p>
          <a:p>
            <a:pPr lvl="1"/>
            <a:r>
              <a:rPr lang="en-US" sz="2400" dirty="0"/>
              <a:t>While there is a separation of charge, there is NOT an imbalance of charge.</a:t>
            </a:r>
          </a:p>
          <a:p>
            <a:pPr lvl="1"/>
            <a:r>
              <a:rPr lang="en-US" sz="2400" dirty="0"/>
              <a:t>When neutral objects become polarized, they are still neutral objects.</a:t>
            </a:r>
          </a:p>
        </p:txBody>
      </p:sp>
    </p:spTree>
    <p:extLst>
      <p:ext uri="{BB962C8B-B14F-4D97-AF65-F5344CB8AC3E}">
        <p14:creationId xmlns:p14="http://schemas.microsoft.com/office/powerpoint/2010/main" val="2169108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charging</a:t>
            </a:r>
          </a:p>
        </p:txBody>
      </p:sp>
      <p:sp>
        <p:nvSpPr>
          <p:cNvPr id="5" name="Text Placeholder 4"/>
          <p:cNvSpPr>
            <a:spLocks noGrp="1"/>
          </p:cNvSpPr>
          <p:nvPr>
            <p:ph type="body" idx="1"/>
          </p:nvPr>
        </p:nvSpPr>
        <p:spPr/>
        <p:txBody>
          <a:bodyPr/>
          <a:lstStyle/>
          <a:p>
            <a:r>
              <a:rPr lang="en-US" dirty="0"/>
              <a:t>Friction, induction, conduction and grounding</a:t>
            </a:r>
          </a:p>
        </p:txBody>
      </p:sp>
    </p:spTree>
    <p:extLst>
      <p:ext uri="{BB962C8B-B14F-4D97-AF65-F5344CB8AC3E}">
        <p14:creationId xmlns:p14="http://schemas.microsoft.com/office/powerpoint/2010/main" val="165699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oup 15"/>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7" name="Rectangle 5"/>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8" name="Freeform 6"/>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7"/>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8"/>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9"/>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0"/>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1"/>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2"/>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3"/>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4"/>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5"/>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Line 16"/>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9" name="Freeform 17"/>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8"/>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9"/>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0"/>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Rectangle 21"/>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4" name="Freeform 22"/>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3"/>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4"/>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25"/>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26"/>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7"/>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8"/>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9"/>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0"/>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1"/>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45" name="Group 44"/>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3"/>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34"/>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35"/>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36"/>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37"/>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Freeform 38"/>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3" name="Freeform 39"/>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0"/>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Rectangle 41"/>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sp useBgFill="1">
        <p:nvSpPr>
          <p:cNvPr id="57" name="Round Diagonal Corner 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05" y="639965"/>
            <a:ext cx="10879991" cy="3598548"/>
          </a:xfrm>
          <a:prstGeom prst="round2DiagRect">
            <a:avLst>
              <a:gd name="adj1" fmla="val 9529"/>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15874" y="4576651"/>
            <a:ext cx="10360253" cy="1297098"/>
          </a:xfrm>
        </p:spPr>
        <p:txBody>
          <a:bodyPr>
            <a:normAutofit/>
          </a:bodyPr>
          <a:lstStyle/>
          <a:p>
            <a:pPr algn="ctr"/>
            <a:r>
              <a:rPr lang="en-US" sz="4000" dirty="0">
                <a:solidFill>
                  <a:srgbClr val="FFFFFF"/>
                </a:solidFill>
              </a:rPr>
              <a:t>Electron affinity</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94765642"/>
              </p:ext>
            </p:extLst>
          </p:nvPr>
        </p:nvGraphicFramePr>
        <p:xfrm>
          <a:off x="1143000" y="1093788"/>
          <a:ext cx="9906000" cy="2655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120752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Charging by friction</a:t>
            </a:r>
          </a:p>
        </p:txBody>
      </p:sp>
      <p:sp>
        <p:nvSpPr>
          <p:cNvPr id="3" name="Content Placeholder 2"/>
          <p:cNvSpPr>
            <a:spLocks noGrp="1"/>
          </p:cNvSpPr>
          <p:nvPr>
            <p:ph idx="1"/>
          </p:nvPr>
        </p:nvSpPr>
        <p:spPr>
          <a:xfrm>
            <a:off x="1141412" y="1636294"/>
            <a:ext cx="9905999" cy="5221705"/>
          </a:xfrm>
        </p:spPr>
        <p:txBody>
          <a:bodyPr>
            <a:normAutofit/>
          </a:bodyPr>
          <a:lstStyle/>
          <a:p>
            <a:r>
              <a:rPr lang="en-US" dirty="0"/>
              <a:t>When you rub things together.</a:t>
            </a:r>
          </a:p>
          <a:p>
            <a:r>
              <a:rPr lang="en-US" dirty="0"/>
              <a:t>Example:</a:t>
            </a:r>
          </a:p>
          <a:p>
            <a:pPr lvl="1"/>
            <a:r>
              <a:rPr lang="en-US" dirty="0"/>
              <a:t>A balloon and a piece of animal fur are rubbed together.</a:t>
            </a:r>
          </a:p>
          <a:p>
            <a:pPr lvl="1"/>
            <a:r>
              <a:rPr lang="en-US" dirty="0"/>
              <a:t>During the rubbing process, the atoms of the rubber are forced into close proximity with those of the animal fur.  </a:t>
            </a:r>
          </a:p>
          <a:p>
            <a:pPr lvl="1"/>
            <a:r>
              <a:rPr lang="en-US" dirty="0"/>
              <a:t>The electron clouds of the two types of atoms are pressed together and are brought closer to the nuclei of the other atoms.</a:t>
            </a:r>
          </a:p>
          <a:p>
            <a:pPr lvl="1"/>
            <a:r>
              <a:rPr lang="en-US" dirty="0"/>
              <a:t>The protons in the atoms of the material begin to interact with the electrons present on the other material.</a:t>
            </a:r>
          </a:p>
          <a:p>
            <a:pPr lvl="1"/>
            <a:r>
              <a:rPr lang="en-US" dirty="0"/>
              <a:t>Rubber atoms have a higher electron affinity.  They take away electrons from the animal fur.</a:t>
            </a:r>
          </a:p>
          <a:p>
            <a:pPr lvl="1"/>
            <a:r>
              <a:rPr lang="en-US" dirty="0"/>
              <a:t>The two objects are now charged.</a:t>
            </a:r>
          </a:p>
        </p:txBody>
      </p:sp>
    </p:spTree>
    <p:extLst>
      <p:ext uri="{BB962C8B-B14F-4D97-AF65-F5344CB8AC3E}">
        <p14:creationId xmlns:p14="http://schemas.microsoft.com/office/powerpoint/2010/main" val="4233009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Triboelectric series</a:t>
            </a:r>
          </a:p>
        </p:txBody>
      </p:sp>
      <p:sp>
        <p:nvSpPr>
          <p:cNvPr id="3" name="Content Placeholder 2"/>
          <p:cNvSpPr>
            <a:spLocks noGrp="1"/>
          </p:cNvSpPr>
          <p:nvPr>
            <p:ph idx="1"/>
          </p:nvPr>
        </p:nvSpPr>
        <p:spPr/>
        <p:txBody>
          <a:bodyPr>
            <a:normAutofit fontScale="92500" lnSpcReduction="20000"/>
          </a:bodyPr>
          <a:lstStyle/>
          <a:p>
            <a:r>
              <a:rPr lang="en-US" dirty="0"/>
              <a:t>The ordering of materials according to their electron affinity.</a:t>
            </a:r>
          </a:p>
          <a:p>
            <a:r>
              <a:rPr lang="en-US" dirty="0"/>
              <a:t>Sample Series:</a:t>
            </a:r>
          </a:p>
          <a:p>
            <a:pPr lvl="1"/>
            <a:r>
              <a:rPr lang="en-US" sz="1800" dirty="0"/>
              <a:t>Celluloid</a:t>
            </a:r>
          </a:p>
          <a:p>
            <a:pPr lvl="1"/>
            <a:r>
              <a:rPr lang="en-US" sz="1800" dirty="0"/>
              <a:t>Rubber</a:t>
            </a:r>
          </a:p>
          <a:p>
            <a:pPr lvl="1"/>
            <a:r>
              <a:rPr lang="en-US" sz="1800" dirty="0"/>
              <a:t>Amber</a:t>
            </a:r>
          </a:p>
          <a:p>
            <a:pPr lvl="1"/>
            <a:r>
              <a:rPr lang="en-US" sz="1800" dirty="0"/>
              <a:t>Cotton</a:t>
            </a:r>
          </a:p>
          <a:p>
            <a:pPr lvl="1"/>
            <a:r>
              <a:rPr lang="en-US" sz="1800" dirty="0"/>
              <a:t>Human Skin</a:t>
            </a:r>
          </a:p>
          <a:p>
            <a:pPr lvl="1"/>
            <a:r>
              <a:rPr lang="en-US" sz="1800" dirty="0"/>
              <a:t>Silk</a:t>
            </a:r>
          </a:p>
          <a:p>
            <a:pPr lvl="1"/>
            <a:r>
              <a:rPr lang="en-US" sz="1800" dirty="0"/>
              <a:t>Rabbit Fur</a:t>
            </a:r>
          </a:p>
          <a:p>
            <a:pPr lvl="1"/>
            <a:r>
              <a:rPr lang="en-US" sz="1800" dirty="0"/>
              <a:t>Asbestos</a:t>
            </a:r>
          </a:p>
        </p:txBody>
      </p:sp>
      <p:pic>
        <p:nvPicPr>
          <p:cNvPr id="6" name="Graphic 5" descr="Arrow: Clockwise curv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7582" y="2780881"/>
            <a:ext cx="914400" cy="914400"/>
          </a:xfrm>
          <a:prstGeom prst="rect">
            <a:avLst/>
          </a:prstGeom>
        </p:spPr>
      </p:pic>
      <p:pic>
        <p:nvPicPr>
          <p:cNvPr id="8" name="Graphic 7" descr="Arrow: Rotate left"/>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7582" y="4710165"/>
            <a:ext cx="914400" cy="914400"/>
          </a:xfrm>
          <a:prstGeom prst="rect">
            <a:avLst/>
          </a:prstGeom>
        </p:spPr>
      </p:pic>
    </p:spTree>
    <p:extLst>
      <p:ext uri="{BB962C8B-B14F-4D97-AF65-F5344CB8AC3E}">
        <p14:creationId xmlns:p14="http://schemas.microsoft.com/office/powerpoint/2010/main" val="1116176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1411" y="2330326"/>
            <a:ext cx="4689234" cy="338797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p:cNvSpPr>
            <a:spLocks noGrp="1"/>
          </p:cNvSpPr>
          <p:nvPr>
            <p:ph type="title"/>
          </p:nvPr>
        </p:nvSpPr>
        <p:spPr>
          <a:xfrm>
            <a:off x="1141413" y="618518"/>
            <a:ext cx="9905998" cy="1478570"/>
          </a:xfrm>
        </p:spPr>
        <p:txBody>
          <a:bodyPr>
            <a:normAutofit/>
          </a:bodyPr>
          <a:lstStyle/>
          <a:p>
            <a:r>
              <a:rPr lang="en-US" dirty="0"/>
              <a:t>Law of conservation of charge</a:t>
            </a:r>
          </a:p>
        </p:txBody>
      </p:sp>
      <p:sp>
        <p:nvSpPr>
          <p:cNvPr id="3" name="Content Placeholder 2"/>
          <p:cNvSpPr>
            <a:spLocks noGrp="1"/>
          </p:cNvSpPr>
          <p:nvPr>
            <p:ph idx="1"/>
          </p:nvPr>
        </p:nvSpPr>
        <p:spPr>
          <a:xfrm>
            <a:off x="6336727" y="2249487"/>
            <a:ext cx="4710683" cy="3541714"/>
          </a:xfrm>
        </p:spPr>
        <p:txBody>
          <a:bodyPr>
            <a:normAutofit/>
          </a:bodyPr>
          <a:lstStyle/>
          <a:p>
            <a:r>
              <a:rPr lang="en-US" dirty="0"/>
              <a:t>Charge is not created from nothing!</a:t>
            </a:r>
          </a:p>
          <a:p>
            <a:r>
              <a:rPr lang="en-US" dirty="0"/>
              <a:t>Total charge for all objects involved in charging does NOT change.</a:t>
            </a:r>
          </a:p>
        </p:txBody>
      </p:sp>
    </p:spTree>
    <p:extLst>
      <p:ext uri="{BB962C8B-B14F-4D97-AF65-F5344CB8AC3E}">
        <p14:creationId xmlns:p14="http://schemas.microsoft.com/office/powerpoint/2010/main" val="185714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p:cNvPicPr>
            <a:picLocks noChangeAspect="1"/>
          </p:cNvPicPr>
          <p:nvPr/>
        </p:nvPicPr>
        <p:blipFill>
          <a:blip r:embed="rId2"/>
          <a:stretch>
            <a:fillRect/>
          </a:stretch>
        </p:blipFill>
        <p:spPr>
          <a:xfrm>
            <a:off x="1118988" y="2055780"/>
            <a:ext cx="6112382" cy="2740978"/>
          </a:xfrm>
          <a:prstGeom prst="rect">
            <a:avLst/>
          </a:prstGeom>
        </p:spPr>
      </p:pic>
      <p:sp>
        <p:nvSpPr>
          <p:cNvPr id="2" name="Title 1"/>
          <p:cNvSpPr>
            <a:spLocks noGrp="1"/>
          </p:cNvSpPr>
          <p:nvPr>
            <p:ph type="title"/>
          </p:nvPr>
        </p:nvSpPr>
        <p:spPr>
          <a:xfrm>
            <a:off x="8036041" y="618518"/>
            <a:ext cx="3281003" cy="1478570"/>
          </a:xfrm>
        </p:spPr>
        <p:txBody>
          <a:bodyPr anchor="b">
            <a:normAutofit/>
          </a:bodyPr>
          <a:lstStyle/>
          <a:p>
            <a:r>
              <a:rPr lang="en-US" sz="2800"/>
              <a:t>Our view of the atom</a:t>
            </a:r>
          </a:p>
        </p:txBody>
      </p:sp>
      <p:sp>
        <p:nvSpPr>
          <p:cNvPr id="8" name="Content Placeholder 7"/>
          <p:cNvSpPr>
            <a:spLocks noGrp="1"/>
          </p:cNvSpPr>
          <p:nvPr>
            <p:ph idx="1"/>
          </p:nvPr>
        </p:nvSpPr>
        <p:spPr>
          <a:xfrm>
            <a:off x="8036041" y="2249487"/>
            <a:ext cx="3281004" cy="3541714"/>
          </a:xfrm>
        </p:spPr>
        <p:txBody>
          <a:bodyPr>
            <a:normAutofit/>
          </a:bodyPr>
          <a:lstStyle/>
          <a:p>
            <a:r>
              <a:rPr lang="en-US" sz="2000" dirty="0"/>
              <a:t>Our idea of the atom has evolved and will continue to evolve.</a:t>
            </a:r>
          </a:p>
          <a:p>
            <a:r>
              <a:rPr lang="en-US" sz="2000" dirty="0"/>
              <a:t>What does this have to do with electrostatics?</a:t>
            </a:r>
          </a:p>
        </p:txBody>
      </p:sp>
    </p:spTree>
    <p:extLst>
      <p:ext uri="{BB962C8B-B14F-4D97-AF65-F5344CB8AC3E}">
        <p14:creationId xmlns:p14="http://schemas.microsoft.com/office/powerpoint/2010/main" val="2145489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ChangeAspect="1"/>
          </p:cNvPicPr>
          <p:nvPr/>
        </p:nvPicPr>
        <p:blipFill>
          <a:blip r:embed="rId2"/>
          <a:stretch>
            <a:fillRect/>
          </a:stretch>
        </p:blipFill>
        <p:spPr>
          <a:xfrm>
            <a:off x="1118988" y="2174258"/>
            <a:ext cx="6112382" cy="2504022"/>
          </a:xfrm>
          <a:prstGeom prst="rect">
            <a:avLst/>
          </a:prstGeom>
        </p:spPr>
      </p:pic>
      <p:sp>
        <p:nvSpPr>
          <p:cNvPr id="2" name="Title 1"/>
          <p:cNvSpPr>
            <a:spLocks noGrp="1"/>
          </p:cNvSpPr>
          <p:nvPr>
            <p:ph type="title"/>
          </p:nvPr>
        </p:nvSpPr>
        <p:spPr>
          <a:xfrm>
            <a:off x="8036041" y="618518"/>
            <a:ext cx="3281003" cy="1478570"/>
          </a:xfrm>
        </p:spPr>
        <p:txBody>
          <a:bodyPr anchor="b">
            <a:normAutofit/>
          </a:bodyPr>
          <a:lstStyle/>
          <a:p>
            <a:r>
              <a:rPr lang="en-US" sz="2800"/>
              <a:t>Charging by induction</a:t>
            </a:r>
          </a:p>
        </p:txBody>
      </p:sp>
      <p:sp>
        <p:nvSpPr>
          <p:cNvPr id="9" name="Content Placeholder 8"/>
          <p:cNvSpPr>
            <a:spLocks noGrp="1"/>
          </p:cNvSpPr>
          <p:nvPr>
            <p:ph idx="1"/>
          </p:nvPr>
        </p:nvSpPr>
        <p:spPr>
          <a:xfrm>
            <a:off x="8036041" y="2249487"/>
            <a:ext cx="3281004" cy="3541714"/>
          </a:xfrm>
        </p:spPr>
        <p:txBody>
          <a:bodyPr>
            <a:normAutofit/>
          </a:bodyPr>
          <a:lstStyle/>
          <a:p>
            <a:r>
              <a:rPr lang="en-US" sz="1800" dirty="0"/>
              <a:t>Using a negatively charged object.</a:t>
            </a:r>
          </a:p>
        </p:txBody>
      </p:sp>
    </p:spTree>
    <p:extLst>
      <p:ext uri="{BB962C8B-B14F-4D97-AF65-F5344CB8AC3E}">
        <p14:creationId xmlns:p14="http://schemas.microsoft.com/office/powerpoint/2010/main" val="1053358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ChangeAspect="1"/>
          </p:cNvPicPr>
          <p:nvPr/>
        </p:nvPicPr>
        <p:blipFill>
          <a:blip r:embed="rId2"/>
          <a:stretch>
            <a:fillRect/>
          </a:stretch>
        </p:blipFill>
        <p:spPr>
          <a:xfrm>
            <a:off x="1118988" y="2325789"/>
            <a:ext cx="6112382" cy="2200960"/>
          </a:xfrm>
          <a:prstGeom prst="rect">
            <a:avLst/>
          </a:prstGeom>
        </p:spPr>
      </p:pic>
      <p:sp>
        <p:nvSpPr>
          <p:cNvPr id="2" name="Title 1"/>
          <p:cNvSpPr>
            <a:spLocks noGrp="1"/>
          </p:cNvSpPr>
          <p:nvPr>
            <p:ph type="title"/>
          </p:nvPr>
        </p:nvSpPr>
        <p:spPr>
          <a:xfrm>
            <a:off x="8036041" y="618518"/>
            <a:ext cx="3281003" cy="1478570"/>
          </a:xfrm>
        </p:spPr>
        <p:txBody>
          <a:bodyPr anchor="b">
            <a:normAutofit/>
          </a:bodyPr>
          <a:lstStyle/>
          <a:p>
            <a:endParaRPr lang="en-US" sz="2800"/>
          </a:p>
        </p:txBody>
      </p:sp>
      <p:sp>
        <p:nvSpPr>
          <p:cNvPr id="9" name="Content Placeholder 8"/>
          <p:cNvSpPr>
            <a:spLocks noGrp="1"/>
          </p:cNvSpPr>
          <p:nvPr>
            <p:ph idx="1"/>
          </p:nvPr>
        </p:nvSpPr>
        <p:spPr>
          <a:xfrm>
            <a:off x="8036041" y="2249487"/>
            <a:ext cx="3281004" cy="3541714"/>
          </a:xfrm>
        </p:spPr>
        <p:txBody>
          <a:bodyPr>
            <a:normAutofit/>
          </a:bodyPr>
          <a:lstStyle/>
          <a:p>
            <a:r>
              <a:rPr lang="en-US" sz="1800" dirty="0"/>
              <a:t>Using a positively charged object.</a:t>
            </a:r>
          </a:p>
        </p:txBody>
      </p:sp>
    </p:spTree>
    <p:extLst>
      <p:ext uri="{BB962C8B-B14F-4D97-AF65-F5344CB8AC3E}">
        <p14:creationId xmlns:p14="http://schemas.microsoft.com/office/powerpoint/2010/main" val="2928591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Grounding in induction charging</a:t>
            </a:r>
          </a:p>
        </p:txBody>
      </p:sp>
      <p:sp>
        <p:nvSpPr>
          <p:cNvPr id="3" name="Content Placeholder 2"/>
          <p:cNvSpPr>
            <a:spLocks noGrp="1"/>
          </p:cNvSpPr>
          <p:nvPr>
            <p:ph idx="1"/>
          </p:nvPr>
        </p:nvSpPr>
        <p:spPr/>
        <p:txBody>
          <a:bodyPr/>
          <a:lstStyle/>
          <a:p>
            <a:r>
              <a:rPr lang="en-US" dirty="0"/>
              <a:t>In induction electrons are not exchanged, just redistributed.</a:t>
            </a:r>
          </a:p>
          <a:p>
            <a:r>
              <a:rPr lang="en-US" dirty="0"/>
              <a:t>The second sphere in the previous picture is used to supply the electrons to sphere A or the receive electrons from sphere A.</a:t>
            </a:r>
          </a:p>
          <a:p>
            <a:r>
              <a:rPr lang="en-US" dirty="0"/>
              <a:t>This makes it the ground for the previous slide.</a:t>
            </a:r>
          </a:p>
          <a:p>
            <a:endParaRPr lang="en-US" dirty="0"/>
          </a:p>
        </p:txBody>
      </p:sp>
    </p:spTree>
    <p:extLst>
      <p:ext uri="{BB962C8B-B14F-4D97-AF65-F5344CB8AC3E}">
        <p14:creationId xmlns:p14="http://schemas.microsoft.com/office/powerpoint/2010/main" val="2634148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a:t>
            </a:r>
          </a:p>
        </p:txBody>
      </p:sp>
      <p:sp>
        <p:nvSpPr>
          <p:cNvPr id="3" name="Content Placeholder 2"/>
          <p:cNvSpPr>
            <a:spLocks noGrp="1"/>
          </p:cNvSpPr>
          <p:nvPr>
            <p:ph idx="1"/>
          </p:nvPr>
        </p:nvSpPr>
        <p:spPr/>
        <p:txBody>
          <a:bodyPr/>
          <a:lstStyle/>
          <a:p>
            <a:r>
              <a:rPr lang="en-US" dirty="0"/>
              <a:t>A large object</a:t>
            </a:r>
          </a:p>
        </p:txBody>
      </p:sp>
    </p:spTree>
    <p:extLst>
      <p:ext uri="{BB962C8B-B14F-4D97-AF65-F5344CB8AC3E}">
        <p14:creationId xmlns:p14="http://schemas.microsoft.com/office/powerpoint/2010/main" val="186145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atom and electrostatics</a:t>
            </a:r>
          </a:p>
        </p:txBody>
      </p:sp>
      <p:sp>
        <p:nvSpPr>
          <p:cNvPr id="3" name="Content Placeholder 2"/>
          <p:cNvSpPr>
            <a:spLocks noGrp="1"/>
          </p:cNvSpPr>
          <p:nvPr>
            <p:ph idx="1"/>
          </p:nvPr>
        </p:nvSpPr>
        <p:spPr/>
        <p:txBody>
          <a:bodyPr>
            <a:normAutofit lnSpcReduction="10000"/>
          </a:bodyPr>
          <a:lstStyle/>
          <a:p>
            <a:r>
              <a:rPr lang="en-US" sz="2800" dirty="0"/>
              <a:t>The nucleus of the atom contains positively charged protons and neutral neutrons.</a:t>
            </a:r>
          </a:p>
          <a:p>
            <a:pPr lvl="1"/>
            <a:r>
              <a:rPr lang="en-US" sz="2400" dirty="0"/>
              <a:t>These are not removable or </a:t>
            </a:r>
            <a:r>
              <a:rPr lang="en-US" sz="2400" dirty="0" err="1"/>
              <a:t>perturbable</a:t>
            </a:r>
            <a:r>
              <a:rPr lang="en-US" sz="2400" dirty="0"/>
              <a:t> by usual everyday methods.</a:t>
            </a:r>
          </a:p>
          <a:p>
            <a:pPr lvl="1"/>
            <a:r>
              <a:rPr lang="en-US" sz="2400" dirty="0"/>
              <a:t>It requires some form of high-energy nuclear occurrence.</a:t>
            </a:r>
          </a:p>
          <a:p>
            <a:r>
              <a:rPr lang="en-US" sz="2800" dirty="0"/>
              <a:t>Electrons are often removed from and added to an atom by normal everyday occurrences.  This is where static electricity come from!</a:t>
            </a:r>
          </a:p>
        </p:txBody>
      </p:sp>
    </p:spTree>
    <p:extLst>
      <p:ext uri="{BB962C8B-B14F-4D97-AF65-F5344CB8AC3E}">
        <p14:creationId xmlns:p14="http://schemas.microsoft.com/office/powerpoint/2010/main" val="49524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Neutral vs charged objects</a:t>
            </a:r>
          </a:p>
        </p:txBody>
      </p:sp>
      <p:sp>
        <p:nvSpPr>
          <p:cNvPr id="9" name="Content Placeholder 8"/>
          <p:cNvSpPr>
            <a:spLocks noGrp="1"/>
          </p:cNvSpPr>
          <p:nvPr>
            <p:ph idx="1"/>
          </p:nvPr>
        </p:nvSpPr>
        <p:spPr>
          <a:xfrm>
            <a:off x="1141412" y="2249487"/>
            <a:ext cx="9905999" cy="3541714"/>
          </a:xfrm>
        </p:spPr>
        <p:txBody>
          <a:bodyPr>
            <a:normAutofit fontScale="92500" lnSpcReduction="10000"/>
          </a:bodyPr>
          <a:lstStyle/>
          <a:p>
            <a:r>
              <a:rPr lang="en-US" sz="2800" dirty="0"/>
              <a:t>Electrically Neutral: An atom contain equal numbers of protons and electrons</a:t>
            </a:r>
          </a:p>
          <a:p>
            <a:r>
              <a:rPr lang="en-US" sz="2800" dirty="0"/>
              <a:t>Ion: unequal number of protons and electrons </a:t>
            </a:r>
          </a:p>
          <a:p>
            <a:r>
              <a:rPr lang="en-US" sz="2800" dirty="0"/>
              <a:t>Positively Charged: Any particle, whether an atom, molecule or ion that contains less electrons than protons.</a:t>
            </a:r>
          </a:p>
          <a:p>
            <a:r>
              <a:rPr lang="en-US" sz="2800" dirty="0"/>
              <a:t>Negatively Charged: Any particle that contains more electrons than protons.</a:t>
            </a:r>
          </a:p>
        </p:txBody>
      </p:sp>
    </p:spTree>
    <p:extLst>
      <p:ext uri="{BB962C8B-B14F-4D97-AF65-F5344CB8AC3E}">
        <p14:creationId xmlns:p14="http://schemas.microsoft.com/office/powerpoint/2010/main" val="385355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as a quantity</a:t>
            </a:r>
          </a:p>
        </p:txBody>
      </p:sp>
      <p:sp>
        <p:nvSpPr>
          <p:cNvPr id="3" name="Content Placeholder 2"/>
          <p:cNvSpPr>
            <a:spLocks noGrp="1"/>
          </p:cNvSpPr>
          <p:nvPr>
            <p:ph idx="1"/>
          </p:nvPr>
        </p:nvSpPr>
        <p:spPr>
          <a:xfrm>
            <a:off x="1141412" y="1736522"/>
            <a:ext cx="9905999" cy="4748168"/>
          </a:xfrm>
        </p:spPr>
        <p:txBody>
          <a:bodyPr>
            <a:normAutofit/>
          </a:bodyPr>
          <a:lstStyle/>
          <a:p>
            <a:r>
              <a:rPr lang="en-US" sz="3200" dirty="0"/>
              <a:t>The charge possessed by an object is often expressed as the Coulomb (C).</a:t>
            </a:r>
          </a:p>
          <a:p>
            <a:pPr lvl="1"/>
            <a:r>
              <a:rPr lang="en-US" sz="2800" dirty="0"/>
              <a:t>Who was </a:t>
            </a:r>
            <a:r>
              <a:rPr lang="en-US" sz="2800" dirty="0">
                <a:hlinkClick r:id="rId2"/>
              </a:rPr>
              <a:t>Coulomb?</a:t>
            </a:r>
            <a:endParaRPr lang="en-US" sz="2800" dirty="0"/>
          </a:p>
          <a:p>
            <a:pPr lvl="1"/>
            <a:r>
              <a:rPr lang="en-US" sz="2800" dirty="0"/>
              <a:t>1 Coulomb</a:t>
            </a:r>
          </a:p>
          <a:p>
            <a:pPr lvl="2"/>
            <a:r>
              <a:rPr lang="en-US" sz="2400" dirty="0"/>
              <a:t>-1 C = 6.25 x 10^18 excess electrons</a:t>
            </a:r>
          </a:p>
          <a:p>
            <a:pPr lvl="2"/>
            <a:r>
              <a:rPr lang="en-US" sz="2400" dirty="0"/>
              <a:t>+1 C = 6.25 x 10^18 shortage of electrons</a:t>
            </a:r>
          </a:p>
          <a:p>
            <a:pPr lvl="2"/>
            <a:r>
              <a:rPr lang="en-US" sz="2400" dirty="0"/>
              <a:t>1 electron = -1.6 x 10^-19 C</a:t>
            </a:r>
          </a:p>
          <a:p>
            <a:pPr lvl="2"/>
            <a:r>
              <a:rPr lang="en-US" sz="2400" dirty="0"/>
              <a:t>1 proton = +1.6 x 10^-19 C</a:t>
            </a:r>
          </a:p>
        </p:txBody>
      </p:sp>
    </p:spTree>
    <p:extLst>
      <p:ext uri="{BB962C8B-B14F-4D97-AF65-F5344CB8AC3E}">
        <p14:creationId xmlns:p14="http://schemas.microsoft.com/office/powerpoint/2010/main" val="235609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determine the charge</a:t>
            </a:r>
          </a:p>
        </p:txBody>
      </p:sp>
      <p:sp>
        <p:nvSpPr>
          <p:cNvPr id="3" name="Content Placeholder 2"/>
          <p:cNvSpPr>
            <a:spLocks noGrp="1"/>
          </p:cNvSpPr>
          <p:nvPr>
            <p:ph idx="1"/>
          </p:nvPr>
        </p:nvSpPr>
        <p:spPr/>
        <p:txBody>
          <a:bodyPr>
            <a:normAutofit lnSpcReduction="10000"/>
          </a:bodyPr>
          <a:lstStyle/>
          <a:p>
            <a:r>
              <a:rPr lang="en-US" sz="2800" dirty="0"/>
              <a:t>Electrically neutral objects will have a balanced proportion of electrons to protons.</a:t>
            </a:r>
          </a:p>
          <a:p>
            <a:r>
              <a:rPr lang="en-US" sz="2800" dirty="0"/>
              <a:t>To determine charge on a charged object (atom, molecule) we determine the total number of electrons and compare them, to determine the difference between the number of protons and electrons.</a:t>
            </a:r>
          </a:p>
          <a:p>
            <a:pPr lvl="1"/>
            <a:r>
              <a:rPr lang="en-US" sz="2400" dirty="0"/>
              <a:t>Multiply the difference by 1.6 x 10^19</a:t>
            </a:r>
          </a:p>
        </p:txBody>
      </p:sp>
    </p:spTree>
    <p:extLst>
      <p:ext uri="{BB962C8B-B14F-4D97-AF65-F5344CB8AC3E}">
        <p14:creationId xmlns:p14="http://schemas.microsoft.com/office/powerpoint/2010/main" val="175768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1411" y="2659310"/>
            <a:ext cx="4689234" cy="211420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p:cNvSpPr>
            <a:spLocks noGrp="1"/>
          </p:cNvSpPr>
          <p:nvPr>
            <p:ph type="title"/>
          </p:nvPr>
        </p:nvSpPr>
        <p:spPr>
          <a:xfrm>
            <a:off x="1141413" y="618518"/>
            <a:ext cx="9905998" cy="1478570"/>
          </a:xfrm>
        </p:spPr>
        <p:txBody>
          <a:bodyPr>
            <a:normAutofit/>
          </a:bodyPr>
          <a:lstStyle/>
          <a:p>
            <a:r>
              <a:rPr lang="en-US" dirty="0"/>
              <a:t>Charge interactions</a:t>
            </a:r>
          </a:p>
        </p:txBody>
      </p:sp>
      <p:sp>
        <p:nvSpPr>
          <p:cNvPr id="3" name="Content Placeholder 2"/>
          <p:cNvSpPr>
            <a:spLocks noGrp="1"/>
          </p:cNvSpPr>
          <p:nvPr>
            <p:ph idx="1"/>
          </p:nvPr>
        </p:nvSpPr>
        <p:spPr>
          <a:xfrm>
            <a:off x="6336727" y="2249487"/>
            <a:ext cx="4710683" cy="3541714"/>
          </a:xfrm>
        </p:spPr>
        <p:txBody>
          <a:bodyPr>
            <a:normAutofit/>
          </a:bodyPr>
          <a:lstStyle/>
          <a:p>
            <a:r>
              <a:rPr lang="en-US" sz="2800" dirty="0"/>
              <a:t>Charged objects have electric force.</a:t>
            </a:r>
          </a:p>
          <a:p>
            <a:r>
              <a:rPr lang="en-US" sz="2800" dirty="0"/>
              <a:t>Guess what?</a:t>
            </a:r>
          </a:p>
          <a:p>
            <a:pPr lvl="1"/>
            <a:r>
              <a:rPr lang="en-US" sz="2400" dirty="0"/>
              <a:t>OPPOSITE CHARGES ATTRACT!</a:t>
            </a:r>
          </a:p>
          <a:p>
            <a:pPr lvl="1"/>
            <a:r>
              <a:rPr lang="en-US" sz="2400" dirty="0"/>
              <a:t>LIKE CHARGES REPEL!</a:t>
            </a:r>
          </a:p>
          <a:p>
            <a:pPr lvl="1"/>
            <a:endParaRPr lang="en-US" dirty="0"/>
          </a:p>
        </p:txBody>
      </p:sp>
    </p:spTree>
    <p:extLst>
      <p:ext uri="{BB962C8B-B14F-4D97-AF65-F5344CB8AC3E}">
        <p14:creationId xmlns:p14="http://schemas.microsoft.com/office/powerpoint/2010/main" val="24927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electric force and newton’s third law</a:t>
            </a:r>
          </a:p>
        </p:txBody>
      </p:sp>
      <p:sp>
        <p:nvSpPr>
          <p:cNvPr id="3" name="Content Placeholder 2"/>
          <p:cNvSpPr>
            <a:spLocks noGrp="1"/>
          </p:cNvSpPr>
          <p:nvPr>
            <p:ph idx="1"/>
          </p:nvPr>
        </p:nvSpPr>
        <p:spPr/>
        <p:txBody>
          <a:bodyPr>
            <a:normAutofit/>
          </a:bodyPr>
          <a:lstStyle/>
          <a:p>
            <a:r>
              <a:rPr lang="en-US" sz="2800" dirty="0"/>
              <a:t>Newton’s third law is as a simple a mutual interaction between two objects that results in an equal and opposite push or pull upon those objects.</a:t>
            </a:r>
          </a:p>
          <a:p>
            <a:r>
              <a:rPr lang="en-US" sz="2800" dirty="0"/>
              <a:t>The electric force is a force and therefore behaves and follows the rules like one.</a:t>
            </a:r>
          </a:p>
          <a:p>
            <a:r>
              <a:rPr lang="en-US" sz="2800" dirty="0"/>
              <a:t>i.e. opposite charges attract and like charges repel.</a:t>
            </a:r>
          </a:p>
        </p:txBody>
      </p:sp>
    </p:spTree>
    <p:extLst>
      <p:ext uri="{BB962C8B-B14F-4D97-AF65-F5344CB8AC3E}">
        <p14:creationId xmlns:p14="http://schemas.microsoft.com/office/powerpoint/2010/main" val="2003594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ECB3C5E-6641-4022-A23C-99342EAA8C8C}">
  <we:reference id="wa104178141" version="3.0.11.6"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TM04033919[[fn=Circuit]]</Template>
  <TotalTime>10838</TotalTime>
  <Words>1387</Words>
  <Application>Microsoft Office PowerPoint</Application>
  <PresentationFormat>Widescreen</PresentationFormat>
  <Paragraphs>136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Trebuchet MS</vt:lpstr>
      <vt:lpstr>Tw Cen MT</vt:lpstr>
      <vt:lpstr>Circuit</vt:lpstr>
      <vt:lpstr>Electrostatics</vt:lpstr>
      <vt:lpstr>The structure of matter</vt:lpstr>
      <vt:lpstr>Our view of the atom</vt:lpstr>
      <vt:lpstr>The atom and electrostatics</vt:lpstr>
      <vt:lpstr>Neutral vs charged objects</vt:lpstr>
      <vt:lpstr>Charge as a quantity</vt:lpstr>
      <vt:lpstr>How to determine the charge</vt:lpstr>
      <vt:lpstr>Charge interactions</vt:lpstr>
      <vt:lpstr>The electric force and newton’s third law</vt:lpstr>
      <vt:lpstr>Interaction between charged and neutral objects</vt:lpstr>
      <vt:lpstr>Conductors and insulators</vt:lpstr>
      <vt:lpstr>Conductors and insulators continued</vt:lpstr>
      <vt:lpstr>PowerPoint Presentation</vt:lpstr>
      <vt:lpstr>HOW DOES CHARGE MOVE?</vt:lpstr>
      <vt:lpstr>Charge and electron movement</vt:lpstr>
      <vt:lpstr>continued</vt:lpstr>
      <vt:lpstr>questions</vt:lpstr>
      <vt:lpstr>questions</vt:lpstr>
      <vt:lpstr>Inducing charge</vt:lpstr>
      <vt:lpstr>Polarization</vt:lpstr>
      <vt:lpstr>Polarization continued</vt:lpstr>
      <vt:lpstr>Polarization of an insulator</vt:lpstr>
      <vt:lpstr>PowerPoint Presentation</vt:lpstr>
      <vt:lpstr>Polarization is not charging</vt:lpstr>
      <vt:lpstr>charging</vt:lpstr>
      <vt:lpstr>Electron affinity</vt:lpstr>
      <vt:lpstr>Charging by friction</vt:lpstr>
      <vt:lpstr>Triboelectric series</vt:lpstr>
      <vt:lpstr>Law of conservation of charge</vt:lpstr>
      <vt:lpstr>Charging by induction</vt:lpstr>
      <vt:lpstr>PowerPoint Presentation</vt:lpstr>
      <vt:lpstr>Grounding in induction charging</vt:lpstr>
      <vt:lpstr>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Electrostatics</dc:title>
  <dc:creator>DeLacy Humbert</dc:creator>
  <cp:lastModifiedBy>DeLacy Humbert</cp:lastModifiedBy>
  <cp:revision>24</cp:revision>
  <dcterms:created xsi:type="dcterms:W3CDTF">2017-03-22T14:34:52Z</dcterms:created>
  <dcterms:modified xsi:type="dcterms:W3CDTF">2017-04-04T15:21:46Z</dcterms:modified>
</cp:coreProperties>
</file>