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33"/>
  </p:notesMasterIdLst>
  <p:handoutMasterIdLst>
    <p:handoutMasterId r:id="rId34"/>
  </p:handoutMasterIdLst>
  <p:sldIdLst>
    <p:sldId id="268" r:id="rId5"/>
    <p:sldId id="269" r:id="rId6"/>
    <p:sldId id="270" r:id="rId7"/>
    <p:sldId id="271"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48" d="100"/>
          <a:sy n="48" d="100"/>
        </p:scale>
        <p:origin x="67" y="902"/>
      </p:cViewPr>
      <p:guideLst>
        <p:guide pos="3840"/>
        <p:guide orient="horz" pos="2160"/>
      </p:guideLst>
    </p:cSldViewPr>
  </p:slideViewPr>
  <p:notesTextViewPr>
    <p:cViewPr>
      <p:scale>
        <a:sx n="1" d="1"/>
        <a:sy n="1" d="1"/>
      </p:scale>
      <p:origin x="0" y="0"/>
    </p:cViewPr>
  </p:notesTextViewPr>
  <p:notesViewPr>
    <p:cSldViewPr snapToGrid="0">
      <p:cViewPr varScale="1">
        <p:scale>
          <a:sx n="82" d="100"/>
          <a:sy n="82" d="100"/>
        </p:scale>
        <p:origin x="385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DA537E-BCF3-414F-8834-F52671BF2DD0}" type="doc">
      <dgm:prSet loTypeId="urn:microsoft.com/office/officeart/2016/7/layout/LinearBlockProcessNumbered" loCatId="process" qsTypeId="urn:microsoft.com/office/officeart/2005/8/quickstyle/simple1" qsCatId="simple" csTypeId="urn:microsoft.com/office/officeart/2005/8/colors/accent0_3" csCatId="mainScheme"/>
      <dgm:spPr/>
      <dgm:t>
        <a:bodyPr/>
        <a:lstStyle/>
        <a:p>
          <a:endParaRPr lang="en-US"/>
        </a:p>
      </dgm:t>
    </dgm:pt>
    <dgm:pt modelId="{23E4D6EA-493D-4CE2-81E2-1B9513D69543}">
      <dgm:prSet/>
      <dgm:spPr/>
      <dgm:t>
        <a:bodyPr/>
        <a:lstStyle/>
        <a:p>
          <a:r>
            <a:rPr lang="en-US"/>
            <a:t>If an object were levitating due to electric force how would we calculate the acceleration?</a:t>
          </a:r>
        </a:p>
      </dgm:t>
    </dgm:pt>
    <dgm:pt modelId="{9F498710-B359-46D1-8EE1-0946E15B15AE}" type="parTrans" cxnId="{21C24024-8560-410B-B16A-2963C005F75B}">
      <dgm:prSet/>
      <dgm:spPr/>
      <dgm:t>
        <a:bodyPr/>
        <a:lstStyle/>
        <a:p>
          <a:endParaRPr lang="en-US"/>
        </a:p>
      </dgm:t>
    </dgm:pt>
    <dgm:pt modelId="{851C7BCE-E574-487E-86B2-6F6B6C915D88}" type="sibTrans" cxnId="{21C24024-8560-410B-B16A-2963C005F75B}">
      <dgm:prSet phldrT="01" phldr="0"/>
      <dgm:spPr/>
      <dgm:t>
        <a:bodyPr/>
        <a:lstStyle/>
        <a:p>
          <a:r>
            <a:rPr lang="en-US"/>
            <a:t>01</a:t>
          </a:r>
        </a:p>
      </dgm:t>
    </dgm:pt>
    <dgm:pt modelId="{76E52107-9B53-4F5B-956F-F456B8BE649E}">
      <dgm:prSet/>
      <dgm:spPr/>
      <dgm:t>
        <a:bodyPr/>
        <a:lstStyle/>
        <a:p>
          <a:r>
            <a:rPr lang="en-US"/>
            <a:t>We need to determine the net force!</a:t>
          </a:r>
        </a:p>
      </dgm:t>
    </dgm:pt>
    <dgm:pt modelId="{0F7A47D8-1D0F-479D-A6B4-05CDD41C8A46}" type="parTrans" cxnId="{744CF27B-FE12-417E-B9A7-FB496C74FEE1}">
      <dgm:prSet/>
      <dgm:spPr/>
      <dgm:t>
        <a:bodyPr/>
        <a:lstStyle/>
        <a:p>
          <a:endParaRPr lang="en-US"/>
        </a:p>
      </dgm:t>
    </dgm:pt>
    <dgm:pt modelId="{A441FBCC-C5ED-4655-8EFF-364D63AA1F8C}" type="sibTrans" cxnId="{744CF27B-FE12-417E-B9A7-FB496C74FEE1}">
      <dgm:prSet phldrT="02" phldr="0"/>
      <dgm:spPr/>
      <dgm:t>
        <a:bodyPr/>
        <a:lstStyle/>
        <a:p>
          <a:r>
            <a:rPr lang="en-US"/>
            <a:t>02</a:t>
          </a:r>
        </a:p>
      </dgm:t>
    </dgm:pt>
    <dgm:pt modelId="{59E96E73-80EC-4DB4-8EDA-A7E9E06EAD5F}">
      <dgm:prSet/>
      <dgm:spPr/>
      <dgm:t>
        <a:bodyPr/>
        <a:lstStyle/>
        <a:p>
          <a:r>
            <a:rPr lang="en-US"/>
            <a:t>To determine net force we find the force of gravity and the electrical force.</a:t>
          </a:r>
        </a:p>
      </dgm:t>
    </dgm:pt>
    <dgm:pt modelId="{8A40B92B-50BF-4E6C-A0AA-7CD260441CE6}" type="parTrans" cxnId="{3B656804-7F4A-4C9E-84D5-7A9CFBC23024}">
      <dgm:prSet/>
      <dgm:spPr/>
      <dgm:t>
        <a:bodyPr/>
        <a:lstStyle/>
        <a:p>
          <a:endParaRPr lang="en-US"/>
        </a:p>
      </dgm:t>
    </dgm:pt>
    <dgm:pt modelId="{064F6B79-CD1B-4B5D-97A3-B9387FDB760D}" type="sibTrans" cxnId="{3B656804-7F4A-4C9E-84D5-7A9CFBC23024}">
      <dgm:prSet phldrT="03" phldr="0"/>
      <dgm:spPr/>
      <dgm:t>
        <a:bodyPr/>
        <a:lstStyle/>
        <a:p>
          <a:r>
            <a:rPr lang="en-US"/>
            <a:t>03</a:t>
          </a:r>
        </a:p>
      </dgm:t>
    </dgm:pt>
    <dgm:pt modelId="{61D7E4BA-4AF5-4384-B07A-B0D03C69ADD7}">
      <dgm:prSet/>
      <dgm:spPr/>
      <dgm:t>
        <a:bodyPr/>
        <a:lstStyle/>
        <a:p>
          <a:r>
            <a:rPr lang="en-US"/>
            <a:t>The net force is the vector sum of these two forces. Remember the different directions.</a:t>
          </a:r>
        </a:p>
      </dgm:t>
    </dgm:pt>
    <dgm:pt modelId="{A13AFC0A-FAF9-4DC9-AB94-C0E530145CD4}" type="parTrans" cxnId="{CCE68CC6-B088-4F46-94B7-D194147120E8}">
      <dgm:prSet/>
      <dgm:spPr/>
      <dgm:t>
        <a:bodyPr/>
        <a:lstStyle/>
        <a:p>
          <a:endParaRPr lang="en-US"/>
        </a:p>
      </dgm:t>
    </dgm:pt>
    <dgm:pt modelId="{D17FC4D4-D3B1-4C8A-B20F-EDBE1A038B24}" type="sibTrans" cxnId="{CCE68CC6-B088-4F46-94B7-D194147120E8}">
      <dgm:prSet phldrT="04" phldr="0"/>
      <dgm:spPr/>
      <dgm:t>
        <a:bodyPr/>
        <a:lstStyle/>
        <a:p>
          <a:r>
            <a:rPr lang="en-US"/>
            <a:t>04</a:t>
          </a:r>
        </a:p>
      </dgm:t>
    </dgm:pt>
    <dgm:pt modelId="{03EDD452-5BC2-409A-8654-EA14A1F5051F}">
      <dgm:prSet/>
      <dgm:spPr/>
      <dgm:t>
        <a:bodyPr/>
        <a:lstStyle/>
        <a:p>
          <a:r>
            <a:rPr lang="en-US"/>
            <a:t>We then use Newton’s second law to determine the acceleration</a:t>
          </a:r>
        </a:p>
      </dgm:t>
    </dgm:pt>
    <dgm:pt modelId="{17F28D0B-53C8-412B-8055-FAE2EFAA261F}" type="parTrans" cxnId="{191BEE3A-3E90-4146-9CA4-98A210716329}">
      <dgm:prSet/>
      <dgm:spPr/>
      <dgm:t>
        <a:bodyPr/>
        <a:lstStyle/>
        <a:p>
          <a:endParaRPr lang="en-US"/>
        </a:p>
      </dgm:t>
    </dgm:pt>
    <dgm:pt modelId="{EDC7095D-3C4F-4E8A-933D-DEB480B0D4AA}" type="sibTrans" cxnId="{191BEE3A-3E90-4146-9CA4-98A210716329}">
      <dgm:prSet phldrT="05" phldr="0"/>
      <dgm:spPr/>
      <dgm:t>
        <a:bodyPr/>
        <a:lstStyle/>
        <a:p>
          <a:r>
            <a:rPr lang="en-US"/>
            <a:t>05</a:t>
          </a:r>
        </a:p>
      </dgm:t>
    </dgm:pt>
    <dgm:pt modelId="{4906D0CD-1A37-4745-9E1A-8C59093A05F1}" type="pres">
      <dgm:prSet presAssocID="{18DA537E-BCF3-414F-8834-F52671BF2DD0}" presName="Name0" presStyleCnt="0">
        <dgm:presLayoutVars>
          <dgm:animLvl val="lvl"/>
          <dgm:resizeHandles val="exact"/>
        </dgm:presLayoutVars>
      </dgm:prSet>
      <dgm:spPr/>
    </dgm:pt>
    <dgm:pt modelId="{B2C6E9B8-02CE-4F47-92CA-3B819D741FC9}" type="pres">
      <dgm:prSet presAssocID="{23E4D6EA-493D-4CE2-81E2-1B9513D69543}" presName="compositeNode" presStyleCnt="0">
        <dgm:presLayoutVars>
          <dgm:bulletEnabled val="1"/>
        </dgm:presLayoutVars>
      </dgm:prSet>
      <dgm:spPr/>
    </dgm:pt>
    <dgm:pt modelId="{835CDE2B-912A-4585-BEAE-602C3980E42A}" type="pres">
      <dgm:prSet presAssocID="{23E4D6EA-493D-4CE2-81E2-1B9513D69543}" presName="bgRect" presStyleLbl="alignNode1" presStyleIdx="0" presStyleCnt="5"/>
      <dgm:spPr/>
    </dgm:pt>
    <dgm:pt modelId="{337CB0E9-301B-450B-A995-962795AD1B43}" type="pres">
      <dgm:prSet presAssocID="{851C7BCE-E574-487E-86B2-6F6B6C915D88}" presName="sibTransNodeRect" presStyleLbl="alignNode1" presStyleIdx="0" presStyleCnt="5">
        <dgm:presLayoutVars>
          <dgm:chMax val="0"/>
          <dgm:bulletEnabled val="1"/>
        </dgm:presLayoutVars>
      </dgm:prSet>
      <dgm:spPr/>
    </dgm:pt>
    <dgm:pt modelId="{2A228340-D2CA-4052-A7AB-2D9F486B61DB}" type="pres">
      <dgm:prSet presAssocID="{23E4D6EA-493D-4CE2-81E2-1B9513D69543}" presName="nodeRect" presStyleLbl="alignNode1" presStyleIdx="0" presStyleCnt="5">
        <dgm:presLayoutVars>
          <dgm:bulletEnabled val="1"/>
        </dgm:presLayoutVars>
      </dgm:prSet>
      <dgm:spPr/>
    </dgm:pt>
    <dgm:pt modelId="{CB125437-592D-4320-8F7F-09C6186933FF}" type="pres">
      <dgm:prSet presAssocID="{851C7BCE-E574-487E-86B2-6F6B6C915D88}" presName="sibTrans" presStyleCnt="0"/>
      <dgm:spPr/>
    </dgm:pt>
    <dgm:pt modelId="{830E4DB3-B52C-4444-859C-DD40E28BE325}" type="pres">
      <dgm:prSet presAssocID="{76E52107-9B53-4F5B-956F-F456B8BE649E}" presName="compositeNode" presStyleCnt="0">
        <dgm:presLayoutVars>
          <dgm:bulletEnabled val="1"/>
        </dgm:presLayoutVars>
      </dgm:prSet>
      <dgm:spPr/>
    </dgm:pt>
    <dgm:pt modelId="{C3C92EB7-E146-4B6F-BB8B-C5EBD3888EE0}" type="pres">
      <dgm:prSet presAssocID="{76E52107-9B53-4F5B-956F-F456B8BE649E}" presName="bgRect" presStyleLbl="alignNode1" presStyleIdx="1" presStyleCnt="5"/>
      <dgm:spPr/>
    </dgm:pt>
    <dgm:pt modelId="{D3F86964-771D-49FA-BA41-F1DECD8FDA1A}" type="pres">
      <dgm:prSet presAssocID="{A441FBCC-C5ED-4655-8EFF-364D63AA1F8C}" presName="sibTransNodeRect" presStyleLbl="alignNode1" presStyleIdx="1" presStyleCnt="5">
        <dgm:presLayoutVars>
          <dgm:chMax val="0"/>
          <dgm:bulletEnabled val="1"/>
        </dgm:presLayoutVars>
      </dgm:prSet>
      <dgm:spPr/>
    </dgm:pt>
    <dgm:pt modelId="{2F385FA6-191F-4DDE-B72F-1E2AF231F052}" type="pres">
      <dgm:prSet presAssocID="{76E52107-9B53-4F5B-956F-F456B8BE649E}" presName="nodeRect" presStyleLbl="alignNode1" presStyleIdx="1" presStyleCnt="5">
        <dgm:presLayoutVars>
          <dgm:bulletEnabled val="1"/>
        </dgm:presLayoutVars>
      </dgm:prSet>
      <dgm:spPr/>
    </dgm:pt>
    <dgm:pt modelId="{2EB27FF8-687B-4A4F-8751-977EF0A8424F}" type="pres">
      <dgm:prSet presAssocID="{A441FBCC-C5ED-4655-8EFF-364D63AA1F8C}" presName="sibTrans" presStyleCnt="0"/>
      <dgm:spPr/>
    </dgm:pt>
    <dgm:pt modelId="{C59EDE6A-46D8-4881-97E4-1084A1AF7FA0}" type="pres">
      <dgm:prSet presAssocID="{59E96E73-80EC-4DB4-8EDA-A7E9E06EAD5F}" presName="compositeNode" presStyleCnt="0">
        <dgm:presLayoutVars>
          <dgm:bulletEnabled val="1"/>
        </dgm:presLayoutVars>
      </dgm:prSet>
      <dgm:spPr/>
    </dgm:pt>
    <dgm:pt modelId="{A4A6EEC0-59A5-4438-BB9E-0F060C80E188}" type="pres">
      <dgm:prSet presAssocID="{59E96E73-80EC-4DB4-8EDA-A7E9E06EAD5F}" presName="bgRect" presStyleLbl="alignNode1" presStyleIdx="2" presStyleCnt="5"/>
      <dgm:spPr/>
    </dgm:pt>
    <dgm:pt modelId="{808FCAB2-0E64-436D-BA79-54223FF89DD6}" type="pres">
      <dgm:prSet presAssocID="{064F6B79-CD1B-4B5D-97A3-B9387FDB760D}" presName="sibTransNodeRect" presStyleLbl="alignNode1" presStyleIdx="2" presStyleCnt="5">
        <dgm:presLayoutVars>
          <dgm:chMax val="0"/>
          <dgm:bulletEnabled val="1"/>
        </dgm:presLayoutVars>
      </dgm:prSet>
      <dgm:spPr/>
    </dgm:pt>
    <dgm:pt modelId="{4AFF196D-6DD6-4EBF-B7C2-4F11D0BEB959}" type="pres">
      <dgm:prSet presAssocID="{59E96E73-80EC-4DB4-8EDA-A7E9E06EAD5F}" presName="nodeRect" presStyleLbl="alignNode1" presStyleIdx="2" presStyleCnt="5">
        <dgm:presLayoutVars>
          <dgm:bulletEnabled val="1"/>
        </dgm:presLayoutVars>
      </dgm:prSet>
      <dgm:spPr/>
    </dgm:pt>
    <dgm:pt modelId="{0284CE8A-1B90-4850-86D8-FEBFDF449E5C}" type="pres">
      <dgm:prSet presAssocID="{064F6B79-CD1B-4B5D-97A3-B9387FDB760D}" presName="sibTrans" presStyleCnt="0"/>
      <dgm:spPr/>
    </dgm:pt>
    <dgm:pt modelId="{8D91EB2E-0CF4-433A-B355-72E4D89A6715}" type="pres">
      <dgm:prSet presAssocID="{61D7E4BA-4AF5-4384-B07A-B0D03C69ADD7}" presName="compositeNode" presStyleCnt="0">
        <dgm:presLayoutVars>
          <dgm:bulletEnabled val="1"/>
        </dgm:presLayoutVars>
      </dgm:prSet>
      <dgm:spPr/>
    </dgm:pt>
    <dgm:pt modelId="{719FE22D-565C-49D8-98EB-6379A77205D5}" type="pres">
      <dgm:prSet presAssocID="{61D7E4BA-4AF5-4384-B07A-B0D03C69ADD7}" presName="bgRect" presStyleLbl="alignNode1" presStyleIdx="3" presStyleCnt="5"/>
      <dgm:spPr/>
    </dgm:pt>
    <dgm:pt modelId="{BE063ADE-E4AF-44B7-A809-3C028863EF1E}" type="pres">
      <dgm:prSet presAssocID="{D17FC4D4-D3B1-4C8A-B20F-EDBE1A038B24}" presName="sibTransNodeRect" presStyleLbl="alignNode1" presStyleIdx="3" presStyleCnt="5">
        <dgm:presLayoutVars>
          <dgm:chMax val="0"/>
          <dgm:bulletEnabled val="1"/>
        </dgm:presLayoutVars>
      </dgm:prSet>
      <dgm:spPr/>
    </dgm:pt>
    <dgm:pt modelId="{610BC948-A6F0-4B49-AB2E-3EAD22035205}" type="pres">
      <dgm:prSet presAssocID="{61D7E4BA-4AF5-4384-B07A-B0D03C69ADD7}" presName="nodeRect" presStyleLbl="alignNode1" presStyleIdx="3" presStyleCnt="5">
        <dgm:presLayoutVars>
          <dgm:bulletEnabled val="1"/>
        </dgm:presLayoutVars>
      </dgm:prSet>
      <dgm:spPr/>
    </dgm:pt>
    <dgm:pt modelId="{B18E6667-240F-4C08-8013-EC03E333B461}" type="pres">
      <dgm:prSet presAssocID="{D17FC4D4-D3B1-4C8A-B20F-EDBE1A038B24}" presName="sibTrans" presStyleCnt="0"/>
      <dgm:spPr/>
    </dgm:pt>
    <dgm:pt modelId="{62BB325F-2C8E-4397-8953-F6CAE6701D7E}" type="pres">
      <dgm:prSet presAssocID="{03EDD452-5BC2-409A-8654-EA14A1F5051F}" presName="compositeNode" presStyleCnt="0">
        <dgm:presLayoutVars>
          <dgm:bulletEnabled val="1"/>
        </dgm:presLayoutVars>
      </dgm:prSet>
      <dgm:spPr/>
    </dgm:pt>
    <dgm:pt modelId="{C37C59AD-81F5-4DDB-879A-1133A60F6329}" type="pres">
      <dgm:prSet presAssocID="{03EDD452-5BC2-409A-8654-EA14A1F5051F}" presName="bgRect" presStyleLbl="alignNode1" presStyleIdx="4" presStyleCnt="5"/>
      <dgm:spPr/>
    </dgm:pt>
    <dgm:pt modelId="{0BBB80AC-030E-4869-B74B-0157C12D139C}" type="pres">
      <dgm:prSet presAssocID="{EDC7095D-3C4F-4E8A-933D-DEB480B0D4AA}" presName="sibTransNodeRect" presStyleLbl="alignNode1" presStyleIdx="4" presStyleCnt="5">
        <dgm:presLayoutVars>
          <dgm:chMax val="0"/>
          <dgm:bulletEnabled val="1"/>
        </dgm:presLayoutVars>
      </dgm:prSet>
      <dgm:spPr/>
    </dgm:pt>
    <dgm:pt modelId="{EE177876-8D55-46C5-8C84-FAC92D419A86}" type="pres">
      <dgm:prSet presAssocID="{03EDD452-5BC2-409A-8654-EA14A1F5051F}" presName="nodeRect" presStyleLbl="alignNode1" presStyleIdx="4" presStyleCnt="5">
        <dgm:presLayoutVars>
          <dgm:bulletEnabled val="1"/>
        </dgm:presLayoutVars>
      </dgm:prSet>
      <dgm:spPr/>
    </dgm:pt>
  </dgm:ptLst>
  <dgm:cxnLst>
    <dgm:cxn modelId="{3B656804-7F4A-4C9E-84D5-7A9CFBC23024}" srcId="{18DA537E-BCF3-414F-8834-F52671BF2DD0}" destId="{59E96E73-80EC-4DB4-8EDA-A7E9E06EAD5F}" srcOrd="2" destOrd="0" parTransId="{8A40B92B-50BF-4E6C-A0AA-7CD260441CE6}" sibTransId="{064F6B79-CD1B-4B5D-97A3-B9387FDB760D}"/>
    <dgm:cxn modelId="{C9B7DB22-90E8-4C17-826A-8DC951677A42}" type="presOf" srcId="{59E96E73-80EC-4DB4-8EDA-A7E9E06EAD5F}" destId="{A4A6EEC0-59A5-4438-BB9E-0F060C80E188}" srcOrd="0" destOrd="0" presId="urn:microsoft.com/office/officeart/2016/7/layout/LinearBlockProcessNumbered"/>
    <dgm:cxn modelId="{21C24024-8560-410B-B16A-2963C005F75B}" srcId="{18DA537E-BCF3-414F-8834-F52671BF2DD0}" destId="{23E4D6EA-493D-4CE2-81E2-1B9513D69543}" srcOrd="0" destOrd="0" parTransId="{9F498710-B359-46D1-8EE1-0946E15B15AE}" sibTransId="{851C7BCE-E574-487E-86B2-6F6B6C915D88}"/>
    <dgm:cxn modelId="{214EEE25-A438-460D-AD5F-9C7D3F8A7396}" type="presOf" srcId="{18DA537E-BCF3-414F-8834-F52671BF2DD0}" destId="{4906D0CD-1A37-4745-9E1A-8C59093A05F1}" srcOrd="0" destOrd="0" presId="urn:microsoft.com/office/officeart/2016/7/layout/LinearBlockProcessNumbered"/>
    <dgm:cxn modelId="{DE03FF28-EA94-42D3-B3FA-56B5F1755C4F}" type="presOf" srcId="{23E4D6EA-493D-4CE2-81E2-1B9513D69543}" destId="{835CDE2B-912A-4585-BEAE-602C3980E42A}" srcOrd="0" destOrd="0" presId="urn:microsoft.com/office/officeart/2016/7/layout/LinearBlockProcessNumbered"/>
    <dgm:cxn modelId="{191BEE3A-3E90-4146-9CA4-98A210716329}" srcId="{18DA537E-BCF3-414F-8834-F52671BF2DD0}" destId="{03EDD452-5BC2-409A-8654-EA14A1F5051F}" srcOrd="4" destOrd="0" parTransId="{17F28D0B-53C8-412B-8055-FAE2EFAA261F}" sibTransId="{EDC7095D-3C4F-4E8A-933D-DEB480B0D4AA}"/>
    <dgm:cxn modelId="{9D4B4D5B-9EC6-4CC7-AFC9-A59C86B9E115}" type="presOf" srcId="{59E96E73-80EC-4DB4-8EDA-A7E9E06EAD5F}" destId="{4AFF196D-6DD6-4EBF-B7C2-4F11D0BEB959}" srcOrd="1" destOrd="0" presId="urn:microsoft.com/office/officeart/2016/7/layout/LinearBlockProcessNumbered"/>
    <dgm:cxn modelId="{83022142-A332-425E-A4FC-4E15A05F7E83}" type="presOf" srcId="{76E52107-9B53-4F5B-956F-F456B8BE649E}" destId="{C3C92EB7-E146-4B6F-BB8B-C5EBD3888EE0}" srcOrd="0" destOrd="0" presId="urn:microsoft.com/office/officeart/2016/7/layout/LinearBlockProcessNumbered"/>
    <dgm:cxn modelId="{74AADD43-44DD-45D9-9996-4569EDC9033B}" type="presOf" srcId="{23E4D6EA-493D-4CE2-81E2-1B9513D69543}" destId="{2A228340-D2CA-4052-A7AB-2D9F486B61DB}" srcOrd="1" destOrd="0" presId="urn:microsoft.com/office/officeart/2016/7/layout/LinearBlockProcessNumbered"/>
    <dgm:cxn modelId="{B1B39D51-2DE3-4527-A07B-784DED5353B1}" type="presOf" srcId="{76E52107-9B53-4F5B-956F-F456B8BE649E}" destId="{2F385FA6-191F-4DDE-B72F-1E2AF231F052}" srcOrd="1" destOrd="0" presId="urn:microsoft.com/office/officeart/2016/7/layout/LinearBlockProcessNumbered"/>
    <dgm:cxn modelId="{54A8BE77-31EA-4CFA-94DB-847EF3E0BED0}" type="presOf" srcId="{EDC7095D-3C4F-4E8A-933D-DEB480B0D4AA}" destId="{0BBB80AC-030E-4869-B74B-0157C12D139C}" srcOrd="0" destOrd="0" presId="urn:microsoft.com/office/officeart/2016/7/layout/LinearBlockProcessNumbered"/>
    <dgm:cxn modelId="{744CF27B-FE12-417E-B9A7-FB496C74FEE1}" srcId="{18DA537E-BCF3-414F-8834-F52671BF2DD0}" destId="{76E52107-9B53-4F5B-956F-F456B8BE649E}" srcOrd="1" destOrd="0" parTransId="{0F7A47D8-1D0F-479D-A6B4-05CDD41C8A46}" sibTransId="{A441FBCC-C5ED-4655-8EFF-364D63AA1F8C}"/>
    <dgm:cxn modelId="{D913A682-8FF9-420A-9596-3121EE2B8E30}" type="presOf" srcId="{61D7E4BA-4AF5-4384-B07A-B0D03C69ADD7}" destId="{610BC948-A6F0-4B49-AB2E-3EAD22035205}" srcOrd="1" destOrd="0" presId="urn:microsoft.com/office/officeart/2016/7/layout/LinearBlockProcessNumbered"/>
    <dgm:cxn modelId="{C2CA049F-9192-46FA-AD2E-5021281149E8}" type="presOf" srcId="{D17FC4D4-D3B1-4C8A-B20F-EDBE1A038B24}" destId="{BE063ADE-E4AF-44B7-A809-3C028863EF1E}" srcOrd="0" destOrd="0" presId="urn:microsoft.com/office/officeart/2016/7/layout/LinearBlockProcessNumbered"/>
    <dgm:cxn modelId="{55620FAB-CC42-4E84-B7DF-34E855341EB2}" type="presOf" srcId="{03EDD452-5BC2-409A-8654-EA14A1F5051F}" destId="{EE177876-8D55-46C5-8C84-FAC92D419A86}" srcOrd="1" destOrd="0" presId="urn:microsoft.com/office/officeart/2016/7/layout/LinearBlockProcessNumbered"/>
    <dgm:cxn modelId="{600B0BC1-B4A1-4595-A2A9-21E43CD01183}" type="presOf" srcId="{61D7E4BA-4AF5-4384-B07A-B0D03C69ADD7}" destId="{719FE22D-565C-49D8-98EB-6379A77205D5}" srcOrd="0" destOrd="0" presId="urn:microsoft.com/office/officeart/2016/7/layout/LinearBlockProcessNumbered"/>
    <dgm:cxn modelId="{CCE68CC6-B088-4F46-94B7-D194147120E8}" srcId="{18DA537E-BCF3-414F-8834-F52671BF2DD0}" destId="{61D7E4BA-4AF5-4384-B07A-B0D03C69ADD7}" srcOrd="3" destOrd="0" parTransId="{A13AFC0A-FAF9-4DC9-AB94-C0E530145CD4}" sibTransId="{D17FC4D4-D3B1-4C8A-B20F-EDBE1A038B24}"/>
    <dgm:cxn modelId="{9B444CC8-8A84-4981-A782-C0FF8239E6F8}" type="presOf" srcId="{851C7BCE-E574-487E-86B2-6F6B6C915D88}" destId="{337CB0E9-301B-450B-A995-962795AD1B43}" srcOrd="0" destOrd="0" presId="urn:microsoft.com/office/officeart/2016/7/layout/LinearBlockProcessNumbered"/>
    <dgm:cxn modelId="{851068E4-B395-43D0-982E-7C75437649A6}" type="presOf" srcId="{A441FBCC-C5ED-4655-8EFF-364D63AA1F8C}" destId="{D3F86964-771D-49FA-BA41-F1DECD8FDA1A}" srcOrd="0" destOrd="0" presId="urn:microsoft.com/office/officeart/2016/7/layout/LinearBlockProcessNumbered"/>
    <dgm:cxn modelId="{759C30E5-F0F7-4D2C-A046-00A3DB5EE41D}" type="presOf" srcId="{064F6B79-CD1B-4B5D-97A3-B9387FDB760D}" destId="{808FCAB2-0E64-436D-BA79-54223FF89DD6}" srcOrd="0" destOrd="0" presId="urn:microsoft.com/office/officeart/2016/7/layout/LinearBlockProcessNumbered"/>
    <dgm:cxn modelId="{6D58F3F7-76DC-4A4E-9E73-9423564C808B}" type="presOf" srcId="{03EDD452-5BC2-409A-8654-EA14A1F5051F}" destId="{C37C59AD-81F5-4DDB-879A-1133A60F6329}" srcOrd="0" destOrd="0" presId="urn:microsoft.com/office/officeart/2016/7/layout/LinearBlockProcessNumbered"/>
    <dgm:cxn modelId="{CF034010-AFC4-457C-976B-414C2D3B85C2}" type="presParOf" srcId="{4906D0CD-1A37-4745-9E1A-8C59093A05F1}" destId="{B2C6E9B8-02CE-4F47-92CA-3B819D741FC9}" srcOrd="0" destOrd="0" presId="urn:microsoft.com/office/officeart/2016/7/layout/LinearBlockProcessNumbered"/>
    <dgm:cxn modelId="{4C01CF85-1C39-4D09-BBB7-76D80932AD91}" type="presParOf" srcId="{B2C6E9B8-02CE-4F47-92CA-3B819D741FC9}" destId="{835CDE2B-912A-4585-BEAE-602C3980E42A}" srcOrd="0" destOrd="0" presId="urn:microsoft.com/office/officeart/2016/7/layout/LinearBlockProcessNumbered"/>
    <dgm:cxn modelId="{CEE17C90-FF20-401A-9AA5-D2099B80FAAF}" type="presParOf" srcId="{B2C6E9B8-02CE-4F47-92CA-3B819D741FC9}" destId="{337CB0E9-301B-450B-A995-962795AD1B43}" srcOrd="1" destOrd="0" presId="urn:microsoft.com/office/officeart/2016/7/layout/LinearBlockProcessNumbered"/>
    <dgm:cxn modelId="{889F76B7-C57C-436D-8235-17BA40F0074A}" type="presParOf" srcId="{B2C6E9B8-02CE-4F47-92CA-3B819D741FC9}" destId="{2A228340-D2CA-4052-A7AB-2D9F486B61DB}" srcOrd="2" destOrd="0" presId="urn:microsoft.com/office/officeart/2016/7/layout/LinearBlockProcessNumbered"/>
    <dgm:cxn modelId="{2115A061-84CC-4230-BC0B-8F00E2BCF531}" type="presParOf" srcId="{4906D0CD-1A37-4745-9E1A-8C59093A05F1}" destId="{CB125437-592D-4320-8F7F-09C6186933FF}" srcOrd="1" destOrd="0" presId="urn:microsoft.com/office/officeart/2016/7/layout/LinearBlockProcessNumbered"/>
    <dgm:cxn modelId="{6A302E55-0717-47A3-9827-4BF709717E6A}" type="presParOf" srcId="{4906D0CD-1A37-4745-9E1A-8C59093A05F1}" destId="{830E4DB3-B52C-4444-859C-DD40E28BE325}" srcOrd="2" destOrd="0" presId="urn:microsoft.com/office/officeart/2016/7/layout/LinearBlockProcessNumbered"/>
    <dgm:cxn modelId="{7574D996-B8F4-4CEF-B67E-46F32F6D8991}" type="presParOf" srcId="{830E4DB3-B52C-4444-859C-DD40E28BE325}" destId="{C3C92EB7-E146-4B6F-BB8B-C5EBD3888EE0}" srcOrd="0" destOrd="0" presId="urn:microsoft.com/office/officeart/2016/7/layout/LinearBlockProcessNumbered"/>
    <dgm:cxn modelId="{E322C200-90A6-4D1E-AA9A-BD061F66B561}" type="presParOf" srcId="{830E4DB3-B52C-4444-859C-DD40E28BE325}" destId="{D3F86964-771D-49FA-BA41-F1DECD8FDA1A}" srcOrd="1" destOrd="0" presId="urn:microsoft.com/office/officeart/2016/7/layout/LinearBlockProcessNumbered"/>
    <dgm:cxn modelId="{5B80367C-F81E-4242-81C4-9A071C471A10}" type="presParOf" srcId="{830E4DB3-B52C-4444-859C-DD40E28BE325}" destId="{2F385FA6-191F-4DDE-B72F-1E2AF231F052}" srcOrd="2" destOrd="0" presId="urn:microsoft.com/office/officeart/2016/7/layout/LinearBlockProcessNumbered"/>
    <dgm:cxn modelId="{3A91EA04-A4A5-4968-B0BB-DB5BB002F1A6}" type="presParOf" srcId="{4906D0CD-1A37-4745-9E1A-8C59093A05F1}" destId="{2EB27FF8-687B-4A4F-8751-977EF0A8424F}" srcOrd="3" destOrd="0" presId="urn:microsoft.com/office/officeart/2016/7/layout/LinearBlockProcessNumbered"/>
    <dgm:cxn modelId="{EAA63AEB-40AC-46E3-85D5-A4B5C0C82FFD}" type="presParOf" srcId="{4906D0CD-1A37-4745-9E1A-8C59093A05F1}" destId="{C59EDE6A-46D8-4881-97E4-1084A1AF7FA0}" srcOrd="4" destOrd="0" presId="urn:microsoft.com/office/officeart/2016/7/layout/LinearBlockProcessNumbered"/>
    <dgm:cxn modelId="{B6037EA8-3273-4435-B2F4-E31C2CDB30E7}" type="presParOf" srcId="{C59EDE6A-46D8-4881-97E4-1084A1AF7FA0}" destId="{A4A6EEC0-59A5-4438-BB9E-0F060C80E188}" srcOrd="0" destOrd="0" presId="urn:microsoft.com/office/officeart/2016/7/layout/LinearBlockProcessNumbered"/>
    <dgm:cxn modelId="{63FBB677-C784-405A-BDCC-FD1152402B98}" type="presParOf" srcId="{C59EDE6A-46D8-4881-97E4-1084A1AF7FA0}" destId="{808FCAB2-0E64-436D-BA79-54223FF89DD6}" srcOrd="1" destOrd="0" presId="urn:microsoft.com/office/officeart/2016/7/layout/LinearBlockProcessNumbered"/>
    <dgm:cxn modelId="{03C43994-2C41-43D1-9809-D58A24F44F9B}" type="presParOf" srcId="{C59EDE6A-46D8-4881-97E4-1084A1AF7FA0}" destId="{4AFF196D-6DD6-4EBF-B7C2-4F11D0BEB959}" srcOrd="2" destOrd="0" presId="urn:microsoft.com/office/officeart/2016/7/layout/LinearBlockProcessNumbered"/>
    <dgm:cxn modelId="{244A5EBC-76AB-44BE-ADAD-A7BB3916AAB0}" type="presParOf" srcId="{4906D0CD-1A37-4745-9E1A-8C59093A05F1}" destId="{0284CE8A-1B90-4850-86D8-FEBFDF449E5C}" srcOrd="5" destOrd="0" presId="urn:microsoft.com/office/officeart/2016/7/layout/LinearBlockProcessNumbered"/>
    <dgm:cxn modelId="{670D75D1-07D7-45A1-9B8D-E1AB12836F06}" type="presParOf" srcId="{4906D0CD-1A37-4745-9E1A-8C59093A05F1}" destId="{8D91EB2E-0CF4-433A-B355-72E4D89A6715}" srcOrd="6" destOrd="0" presId="urn:microsoft.com/office/officeart/2016/7/layout/LinearBlockProcessNumbered"/>
    <dgm:cxn modelId="{BA7ECF1E-6022-41D2-8E3F-5F27B45729A4}" type="presParOf" srcId="{8D91EB2E-0CF4-433A-B355-72E4D89A6715}" destId="{719FE22D-565C-49D8-98EB-6379A77205D5}" srcOrd="0" destOrd="0" presId="urn:microsoft.com/office/officeart/2016/7/layout/LinearBlockProcessNumbered"/>
    <dgm:cxn modelId="{F92A3F3B-39C2-450D-976B-EF44F4819BBB}" type="presParOf" srcId="{8D91EB2E-0CF4-433A-B355-72E4D89A6715}" destId="{BE063ADE-E4AF-44B7-A809-3C028863EF1E}" srcOrd="1" destOrd="0" presId="urn:microsoft.com/office/officeart/2016/7/layout/LinearBlockProcessNumbered"/>
    <dgm:cxn modelId="{27AE1C7D-E4FA-46E7-B312-0AB122BDEDBD}" type="presParOf" srcId="{8D91EB2E-0CF4-433A-B355-72E4D89A6715}" destId="{610BC948-A6F0-4B49-AB2E-3EAD22035205}" srcOrd="2" destOrd="0" presId="urn:microsoft.com/office/officeart/2016/7/layout/LinearBlockProcessNumbered"/>
    <dgm:cxn modelId="{99667E4B-B2B0-4298-8C91-04027E4B1327}" type="presParOf" srcId="{4906D0CD-1A37-4745-9E1A-8C59093A05F1}" destId="{B18E6667-240F-4C08-8013-EC03E333B461}" srcOrd="7" destOrd="0" presId="urn:microsoft.com/office/officeart/2016/7/layout/LinearBlockProcessNumbered"/>
    <dgm:cxn modelId="{A005EA06-D688-49A0-AA75-E3D59B812F54}" type="presParOf" srcId="{4906D0CD-1A37-4745-9E1A-8C59093A05F1}" destId="{62BB325F-2C8E-4397-8953-F6CAE6701D7E}" srcOrd="8" destOrd="0" presId="urn:microsoft.com/office/officeart/2016/7/layout/LinearBlockProcessNumbered"/>
    <dgm:cxn modelId="{F2C050ED-2A91-4B13-9635-0DD058BB71BF}" type="presParOf" srcId="{62BB325F-2C8E-4397-8953-F6CAE6701D7E}" destId="{C37C59AD-81F5-4DDB-879A-1133A60F6329}" srcOrd="0" destOrd="0" presId="urn:microsoft.com/office/officeart/2016/7/layout/LinearBlockProcessNumbered"/>
    <dgm:cxn modelId="{9ACD9016-315D-40F3-B1BA-D135F972732E}" type="presParOf" srcId="{62BB325F-2C8E-4397-8953-F6CAE6701D7E}" destId="{0BBB80AC-030E-4869-B74B-0157C12D139C}" srcOrd="1" destOrd="0" presId="urn:microsoft.com/office/officeart/2016/7/layout/LinearBlockProcessNumbered"/>
    <dgm:cxn modelId="{A19E1703-C0F1-45A2-9458-5EB9CBF67903}" type="presParOf" srcId="{62BB325F-2C8E-4397-8953-F6CAE6701D7E}" destId="{EE177876-8D55-46C5-8C84-FAC92D419A86}"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5CDE2B-912A-4585-BEAE-602C3980E42A}">
      <dsp:nvSpPr>
        <dsp:cNvPr id="0" name=""/>
        <dsp:cNvSpPr/>
      </dsp:nvSpPr>
      <dsp:spPr>
        <a:xfrm>
          <a:off x="6144" y="282038"/>
          <a:ext cx="1920892" cy="2305071"/>
        </a:xfrm>
        <a:prstGeom prst="rect">
          <a:avLst/>
        </a:prstGeom>
        <a:solidFill>
          <a:schemeClr val="dk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742" tIns="0" rIns="189742" bIns="330200" numCol="1" spcCol="1270" anchor="t" anchorCtr="0">
          <a:noAutofit/>
        </a:bodyPr>
        <a:lstStyle/>
        <a:p>
          <a:pPr marL="0" lvl="0" indent="0" algn="l" defTabSz="533400">
            <a:lnSpc>
              <a:spcPct val="90000"/>
            </a:lnSpc>
            <a:spcBef>
              <a:spcPct val="0"/>
            </a:spcBef>
            <a:spcAft>
              <a:spcPct val="35000"/>
            </a:spcAft>
            <a:buNone/>
          </a:pPr>
          <a:r>
            <a:rPr lang="en-US" sz="1200" kern="1200"/>
            <a:t>If an object were levitating due to electric force how would we calculate the acceleration?</a:t>
          </a:r>
        </a:p>
      </dsp:txBody>
      <dsp:txXfrm>
        <a:off x="6144" y="1204066"/>
        <a:ext cx="1920892" cy="1383042"/>
      </dsp:txXfrm>
    </dsp:sp>
    <dsp:sp modelId="{337CB0E9-301B-450B-A995-962795AD1B43}">
      <dsp:nvSpPr>
        <dsp:cNvPr id="0" name=""/>
        <dsp:cNvSpPr/>
      </dsp:nvSpPr>
      <dsp:spPr>
        <a:xfrm>
          <a:off x="6144" y="282038"/>
          <a:ext cx="1920892" cy="92202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9742" tIns="165100" rIns="189742" bIns="165100" numCol="1" spcCol="1270" anchor="ctr" anchorCtr="0">
          <a:noAutofit/>
        </a:bodyPr>
        <a:lstStyle/>
        <a:p>
          <a:pPr marL="0" lvl="0" indent="0" algn="l" defTabSz="1866900">
            <a:lnSpc>
              <a:spcPct val="90000"/>
            </a:lnSpc>
            <a:spcBef>
              <a:spcPct val="0"/>
            </a:spcBef>
            <a:spcAft>
              <a:spcPct val="35000"/>
            </a:spcAft>
            <a:buNone/>
          </a:pPr>
          <a:r>
            <a:rPr lang="en-US" sz="4200" kern="1200"/>
            <a:t>01</a:t>
          </a:r>
        </a:p>
      </dsp:txBody>
      <dsp:txXfrm>
        <a:off x="6144" y="282038"/>
        <a:ext cx="1920892" cy="922028"/>
      </dsp:txXfrm>
    </dsp:sp>
    <dsp:sp modelId="{C3C92EB7-E146-4B6F-BB8B-C5EBD3888EE0}">
      <dsp:nvSpPr>
        <dsp:cNvPr id="0" name=""/>
        <dsp:cNvSpPr/>
      </dsp:nvSpPr>
      <dsp:spPr>
        <a:xfrm>
          <a:off x="2080709" y="282038"/>
          <a:ext cx="1920892" cy="2305071"/>
        </a:xfrm>
        <a:prstGeom prst="rect">
          <a:avLst/>
        </a:prstGeom>
        <a:solidFill>
          <a:schemeClr val="dk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742" tIns="0" rIns="189742" bIns="330200" numCol="1" spcCol="1270" anchor="t" anchorCtr="0">
          <a:noAutofit/>
        </a:bodyPr>
        <a:lstStyle/>
        <a:p>
          <a:pPr marL="0" lvl="0" indent="0" algn="l" defTabSz="533400">
            <a:lnSpc>
              <a:spcPct val="90000"/>
            </a:lnSpc>
            <a:spcBef>
              <a:spcPct val="0"/>
            </a:spcBef>
            <a:spcAft>
              <a:spcPct val="35000"/>
            </a:spcAft>
            <a:buNone/>
          </a:pPr>
          <a:r>
            <a:rPr lang="en-US" sz="1200" kern="1200"/>
            <a:t>We need to determine the net force!</a:t>
          </a:r>
        </a:p>
      </dsp:txBody>
      <dsp:txXfrm>
        <a:off x="2080709" y="1204066"/>
        <a:ext cx="1920892" cy="1383042"/>
      </dsp:txXfrm>
    </dsp:sp>
    <dsp:sp modelId="{D3F86964-771D-49FA-BA41-F1DECD8FDA1A}">
      <dsp:nvSpPr>
        <dsp:cNvPr id="0" name=""/>
        <dsp:cNvSpPr/>
      </dsp:nvSpPr>
      <dsp:spPr>
        <a:xfrm>
          <a:off x="2080709" y="282038"/>
          <a:ext cx="1920892" cy="92202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9742" tIns="165100" rIns="189742" bIns="165100" numCol="1" spcCol="1270" anchor="ctr" anchorCtr="0">
          <a:noAutofit/>
        </a:bodyPr>
        <a:lstStyle/>
        <a:p>
          <a:pPr marL="0" lvl="0" indent="0" algn="l" defTabSz="1866900">
            <a:lnSpc>
              <a:spcPct val="90000"/>
            </a:lnSpc>
            <a:spcBef>
              <a:spcPct val="0"/>
            </a:spcBef>
            <a:spcAft>
              <a:spcPct val="35000"/>
            </a:spcAft>
            <a:buNone/>
          </a:pPr>
          <a:r>
            <a:rPr lang="en-US" sz="4200" kern="1200"/>
            <a:t>02</a:t>
          </a:r>
        </a:p>
      </dsp:txBody>
      <dsp:txXfrm>
        <a:off x="2080709" y="282038"/>
        <a:ext cx="1920892" cy="922028"/>
      </dsp:txXfrm>
    </dsp:sp>
    <dsp:sp modelId="{A4A6EEC0-59A5-4438-BB9E-0F060C80E188}">
      <dsp:nvSpPr>
        <dsp:cNvPr id="0" name=""/>
        <dsp:cNvSpPr/>
      </dsp:nvSpPr>
      <dsp:spPr>
        <a:xfrm>
          <a:off x="4155273" y="282038"/>
          <a:ext cx="1920892" cy="2305071"/>
        </a:xfrm>
        <a:prstGeom prst="rect">
          <a:avLst/>
        </a:prstGeom>
        <a:solidFill>
          <a:schemeClr val="dk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742" tIns="0" rIns="189742" bIns="330200" numCol="1" spcCol="1270" anchor="t" anchorCtr="0">
          <a:noAutofit/>
        </a:bodyPr>
        <a:lstStyle/>
        <a:p>
          <a:pPr marL="0" lvl="0" indent="0" algn="l" defTabSz="533400">
            <a:lnSpc>
              <a:spcPct val="90000"/>
            </a:lnSpc>
            <a:spcBef>
              <a:spcPct val="0"/>
            </a:spcBef>
            <a:spcAft>
              <a:spcPct val="35000"/>
            </a:spcAft>
            <a:buNone/>
          </a:pPr>
          <a:r>
            <a:rPr lang="en-US" sz="1200" kern="1200"/>
            <a:t>To determine net force we find the force of gravity and the electrical force.</a:t>
          </a:r>
        </a:p>
      </dsp:txBody>
      <dsp:txXfrm>
        <a:off x="4155273" y="1204066"/>
        <a:ext cx="1920892" cy="1383042"/>
      </dsp:txXfrm>
    </dsp:sp>
    <dsp:sp modelId="{808FCAB2-0E64-436D-BA79-54223FF89DD6}">
      <dsp:nvSpPr>
        <dsp:cNvPr id="0" name=""/>
        <dsp:cNvSpPr/>
      </dsp:nvSpPr>
      <dsp:spPr>
        <a:xfrm>
          <a:off x="4155273" y="282038"/>
          <a:ext cx="1920892" cy="92202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9742" tIns="165100" rIns="189742" bIns="165100" numCol="1" spcCol="1270" anchor="ctr" anchorCtr="0">
          <a:noAutofit/>
        </a:bodyPr>
        <a:lstStyle/>
        <a:p>
          <a:pPr marL="0" lvl="0" indent="0" algn="l" defTabSz="1866900">
            <a:lnSpc>
              <a:spcPct val="90000"/>
            </a:lnSpc>
            <a:spcBef>
              <a:spcPct val="0"/>
            </a:spcBef>
            <a:spcAft>
              <a:spcPct val="35000"/>
            </a:spcAft>
            <a:buNone/>
          </a:pPr>
          <a:r>
            <a:rPr lang="en-US" sz="4200" kern="1200"/>
            <a:t>03</a:t>
          </a:r>
        </a:p>
      </dsp:txBody>
      <dsp:txXfrm>
        <a:off x="4155273" y="282038"/>
        <a:ext cx="1920892" cy="922028"/>
      </dsp:txXfrm>
    </dsp:sp>
    <dsp:sp modelId="{719FE22D-565C-49D8-98EB-6379A77205D5}">
      <dsp:nvSpPr>
        <dsp:cNvPr id="0" name=""/>
        <dsp:cNvSpPr/>
      </dsp:nvSpPr>
      <dsp:spPr>
        <a:xfrm>
          <a:off x="6229837" y="282038"/>
          <a:ext cx="1920892" cy="2305071"/>
        </a:xfrm>
        <a:prstGeom prst="rect">
          <a:avLst/>
        </a:prstGeom>
        <a:solidFill>
          <a:schemeClr val="dk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742" tIns="0" rIns="189742" bIns="330200" numCol="1" spcCol="1270" anchor="t" anchorCtr="0">
          <a:noAutofit/>
        </a:bodyPr>
        <a:lstStyle/>
        <a:p>
          <a:pPr marL="0" lvl="0" indent="0" algn="l" defTabSz="533400">
            <a:lnSpc>
              <a:spcPct val="90000"/>
            </a:lnSpc>
            <a:spcBef>
              <a:spcPct val="0"/>
            </a:spcBef>
            <a:spcAft>
              <a:spcPct val="35000"/>
            </a:spcAft>
            <a:buNone/>
          </a:pPr>
          <a:r>
            <a:rPr lang="en-US" sz="1200" kern="1200"/>
            <a:t>The net force is the vector sum of these two forces. Remember the different directions.</a:t>
          </a:r>
        </a:p>
      </dsp:txBody>
      <dsp:txXfrm>
        <a:off x="6229837" y="1204066"/>
        <a:ext cx="1920892" cy="1383042"/>
      </dsp:txXfrm>
    </dsp:sp>
    <dsp:sp modelId="{BE063ADE-E4AF-44B7-A809-3C028863EF1E}">
      <dsp:nvSpPr>
        <dsp:cNvPr id="0" name=""/>
        <dsp:cNvSpPr/>
      </dsp:nvSpPr>
      <dsp:spPr>
        <a:xfrm>
          <a:off x="6229837" y="282038"/>
          <a:ext cx="1920892" cy="92202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9742" tIns="165100" rIns="189742" bIns="165100" numCol="1" spcCol="1270" anchor="ctr" anchorCtr="0">
          <a:noAutofit/>
        </a:bodyPr>
        <a:lstStyle/>
        <a:p>
          <a:pPr marL="0" lvl="0" indent="0" algn="l" defTabSz="1866900">
            <a:lnSpc>
              <a:spcPct val="90000"/>
            </a:lnSpc>
            <a:spcBef>
              <a:spcPct val="0"/>
            </a:spcBef>
            <a:spcAft>
              <a:spcPct val="35000"/>
            </a:spcAft>
            <a:buNone/>
          </a:pPr>
          <a:r>
            <a:rPr lang="en-US" sz="4200" kern="1200"/>
            <a:t>04</a:t>
          </a:r>
        </a:p>
      </dsp:txBody>
      <dsp:txXfrm>
        <a:off x="6229837" y="282038"/>
        <a:ext cx="1920892" cy="922028"/>
      </dsp:txXfrm>
    </dsp:sp>
    <dsp:sp modelId="{C37C59AD-81F5-4DDB-879A-1133A60F6329}">
      <dsp:nvSpPr>
        <dsp:cNvPr id="0" name=""/>
        <dsp:cNvSpPr/>
      </dsp:nvSpPr>
      <dsp:spPr>
        <a:xfrm>
          <a:off x="8304402" y="282038"/>
          <a:ext cx="1920892" cy="2305071"/>
        </a:xfrm>
        <a:prstGeom prst="rect">
          <a:avLst/>
        </a:prstGeom>
        <a:solidFill>
          <a:schemeClr val="dk2">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742" tIns="0" rIns="189742" bIns="330200" numCol="1" spcCol="1270" anchor="t" anchorCtr="0">
          <a:noAutofit/>
        </a:bodyPr>
        <a:lstStyle/>
        <a:p>
          <a:pPr marL="0" lvl="0" indent="0" algn="l" defTabSz="533400">
            <a:lnSpc>
              <a:spcPct val="90000"/>
            </a:lnSpc>
            <a:spcBef>
              <a:spcPct val="0"/>
            </a:spcBef>
            <a:spcAft>
              <a:spcPct val="35000"/>
            </a:spcAft>
            <a:buNone/>
          </a:pPr>
          <a:r>
            <a:rPr lang="en-US" sz="1200" kern="1200"/>
            <a:t>We then use Newton’s second law to determine the acceleration</a:t>
          </a:r>
        </a:p>
      </dsp:txBody>
      <dsp:txXfrm>
        <a:off x="8304402" y="1204066"/>
        <a:ext cx="1920892" cy="1383042"/>
      </dsp:txXfrm>
    </dsp:sp>
    <dsp:sp modelId="{0BBB80AC-030E-4869-B74B-0157C12D139C}">
      <dsp:nvSpPr>
        <dsp:cNvPr id="0" name=""/>
        <dsp:cNvSpPr/>
      </dsp:nvSpPr>
      <dsp:spPr>
        <a:xfrm>
          <a:off x="8304402" y="282038"/>
          <a:ext cx="1920892" cy="92202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89742" tIns="165100" rIns="189742" bIns="165100" numCol="1" spcCol="1270" anchor="ctr" anchorCtr="0">
          <a:noAutofit/>
        </a:bodyPr>
        <a:lstStyle/>
        <a:p>
          <a:pPr marL="0" lvl="0" indent="0" algn="l" defTabSz="1866900">
            <a:lnSpc>
              <a:spcPct val="90000"/>
            </a:lnSpc>
            <a:spcBef>
              <a:spcPct val="0"/>
            </a:spcBef>
            <a:spcAft>
              <a:spcPct val="35000"/>
            </a:spcAft>
            <a:buNone/>
          </a:pPr>
          <a:r>
            <a:rPr lang="en-US" sz="4200" kern="1200"/>
            <a:t>05</a:t>
          </a:r>
        </a:p>
      </dsp:txBody>
      <dsp:txXfrm>
        <a:off x="8304402" y="282038"/>
        <a:ext cx="1920892" cy="922028"/>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C4FB8F-ED15-48AB-97BD-17129D4E699D}" type="datetimeFigureOut">
              <a:rPr lang="en-US" smtClean="0"/>
              <a:t>4/6/2017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6B3739-9081-478F-812E-AE7CE140632E}" type="slidenum">
              <a:rPr lang="en-US" smtClean="0"/>
              <a:t>‹#›</a:t>
            </a:fld>
            <a:endParaRPr lang="en-US" dirty="0"/>
          </a:p>
        </p:txBody>
      </p:sp>
    </p:spTree>
    <p:extLst>
      <p:ext uri="{BB962C8B-B14F-4D97-AF65-F5344CB8AC3E}">
        <p14:creationId xmlns:p14="http://schemas.microsoft.com/office/powerpoint/2010/main" val="4112104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C9D437-CD83-4825-AD0D-5E7B341BC79B}" type="datetimeFigureOut">
              <a:rPr lang="en-US" smtClean="0"/>
              <a:t>4/6/2017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CF8BB-EBC7-4B8F-9632-A5A136FBB880}" type="slidenum">
              <a:rPr lang="en-US" smtClean="0"/>
              <a:t>‹#›</a:t>
            </a:fld>
            <a:endParaRPr lang="en-US" dirty="0"/>
          </a:p>
        </p:txBody>
      </p:sp>
    </p:spTree>
    <p:extLst>
      <p:ext uri="{BB962C8B-B14F-4D97-AF65-F5344CB8AC3E}">
        <p14:creationId xmlns:p14="http://schemas.microsoft.com/office/powerpoint/2010/main" val="1170369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2465DD-9819-4ABC-A784-477AFBA19C86}" type="datetime1">
              <a:rPr lang="en-US" smtClean="0"/>
              <a:t>4/6/2017</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44199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619CFDC2-5630-4611-9BF0-0EF7C8C4398D}" type="datetime1">
              <a:rPr lang="en-US" smtClean="0"/>
              <a:t>4/6/2017</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98365594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9CFDC2-5630-4611-9BF0-0EF7C8C4398D}" type="datetime1">
              <a:rPr lang="en-US" smtClean="0"/>
              <a:t>4/6/2017</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67221235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9CFDC2-5630-4611-9BF0-0EF7C8C4398D}" type="datetime1">
              <a:rPr lang="en-US" smtClean="0"/>
              <a:t>4/6/2017</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0420047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9CFDC2-5630-4611-9BF0-0EF7C8C4398D}" type="datetime1">
              <a:rPr lang="en-US" smtClean="0"/>
              <a:t>4/6/2017</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43280851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9CFDC2-5630-4611-9BF0-0EF7C8C4398D}" type="datetime1">
              <a:rPr lang="en-US" smtClean="0"/>
              <a:t>4/6/2017</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844236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9CFDC2-5630-4611-9BF0-0EF7C8C4398D}" type="datetime1">
              <a:rPr lang="en-US" smtClean="0"/>
              <a:t>4/6/2017</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26395500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61E545-DA4D-4588-A168-A47EEF327FC2}" type="datetime1">
              <a:rPr lang="en-US" smtClean="0"/>
              <a:t>4/6/2017</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102201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B26042-7092-4D96-B3CE-E8E6CFEE88C8}" type="datetime1">
              <a:rPr lang="en-US" smtClean="0"/>
              <a:t>4/6/2017</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72346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C2989-19D5-42F7-8321-FE6B75231AF4}" type="datetime1">
              <a:rPr lang="en-US" smtClean="0"/>
              <a:t>4/6/2017</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9644A-97F2-4BC4-BBF7-FC141F507563}" type="datetime1">
              <a:rPr lang="en-US" smtClean="0"/>
              <a:t>4/6/2017</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800621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45614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104EB7-77EC-481E-BDC6-73CA182AC952}" type="datetime1">
              <a:rPr lang="en-US" smtClean="0"/>
              <a:t>4/6/2017</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090115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016069-A392-4E44-934F-6743D63E2A4F}" type="datetime1">
              <a:rPr lang="en-US" smtClean="0"/>
              <a:t>4/6/2017</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472305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1F9843-3551-47D6-BD3E-346FBDF458AF}" type="datetime1">
              <a:rPr lang="en-US" smtClean="0"/>
              <a:t>4/6/2017</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980526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C2989-19D5-42F7-8321-FE6B75231AF4}" type="datetime1">
              <a:rPr lang="en-US" smtClean="0"/>
              <a:t>4/6/2017</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35853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0F9C03C-1F27-412D-AD0B-6423348F1B9B}" type="datetime1">
              <a:rPr lang="en-US" smtClean="0"/>
              <a:t>4/6/2017</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421781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Rectangle 7"/>
          <p:cNvSpPr/>
          <p:nvPr userDrawn="1"/>
        </p:nvSpPr>
        <p:spPr>
          <a:xfrm>
            <a:off x="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54422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19CFDC2-5630-4611-9BF0-0EF7C8C4398D}" type="datetime1">
              <a:rPr lang="en-US" smtClean="0"/>
              <a:t>4/6/2017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dirty="0"/>
              <a:t>Add a footer</a:t>
            </a: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813911951"/>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55"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youtube.com/watch?v=t23iXhEiQU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Electric force</a:t>
            </a:r>
          </a:p>
        </p:txBody>
      </p:sp>
      <p:sp>
        <p:nvSpPr>
          <p:cNvPr id="3" name="Subtitle 2"/>
          <p:cNvSpPr>
            <a:spLocks noGrp="1"/>
          </p:cNvSpPr>
          <p:nvPr>
            <p:ph type="subTitle" idx="1"/>
          </p:nvPr>
        </p:nvSpPr>
        <p:spPr/>
        <p:txBody>
          <a:bodyPr/>
          <a:lstStyle/>
          <a:p>
            <a:r>
              <a:rPr lang="en-US" dirty="0"/>
              <a:t>Only siths can use lightning.</a:t>
            </a:r>
          </a:p>
        </p:txBody>
      </p:sp>
    </p:spTree>
    <p:extLst>
      <p:ext uri="{BB962C8B-B14F-4D97-AF65-F5344CB8AC3E}">
        <p14:creationId xmlns:p14="http://schemas.microsoft.com/office/powerpoint/2010/main" val="2413251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5" name="Snip Diagonal Corner Rectangl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20722"/>
            <a:ext cx="12188824" cy="3612950"/>
          </a:xfrm>
          <a:prstGeom prst="snip2DiagRect">
            <a:avLst>
              <a:gd name="adj1" fmla="val 8741"/>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8" name="Straight Connector 17"/>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5" name="Title 4"/>
          <p:cNvSpPr>
            <a:spLocks noGrp="1"/>
          </p:cNvSpPr>
          <p:nvPr>
            <p:ph type="title"/>
          </p:nvPr>
        </p:nvSpPr>
        <p:spPr>
          <a:xfrm>
            <a:off x="684212" y="4487332"/>
            <a:ext cx="8534400" cy="1507067"/>
          </a:xfrm>
        </p:spPr>
        <p:txBody>
          <a:bodyPr>
            <a:normAutofit/>
          </a:bodyPr>
          <a:lstStyle/>
          <a:p>
            <a:r>
              <a:rPr lang="en-US">
                <a:solidFill>
                  <a:srgbClr val="FFFFFF"/>
                </a:solidFill>
              </a:rPr>
              <a:t>Electric Force and Acceleration</a:t>
            </a:r>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1873670499"/>
              </p:ext>
            </p:extLst>
          </p:nvPr>
        </p:nvGraphicFramePr>
        <p:xfrm>
          <a:off x="684212" y="1006997"/>
          <a:ext cx="10231440" cy="2869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40017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Configurations of three or more charges</a:t>
            </a:r>
          </a:p>
        </p:txBody>
      </p:sp>
      <p:sp>
        <p:nvSpPr>
          <p:cNvPr id="3" name="Content Placeholder 2"/>
          <p:cNvSpPr>
            <a:spLocks noGrp="1"/>
          </p:cNvSpPr>
          <p:nvPr>
            <p:ph idx="1"/>
          </p:nvPr>
        </p:nvSpPr>
        <p:spPr/>
        <p:txBody>
          <a:bodyPr/>
          <a:lstStyle/>
          <a:p>
            <a:r>
              <a:rPr lang="en-US" dirty="0"/>
              <a:t>Electrical forces result from mutual interactions between two charges.</a:t>
            </a:r>
          </a:p>
          <a:p>
            <a:r>
              <a:rPr lang="en-US" dirty="0"/>
              <a:t>In three or more charge situations the electrical force on a single charge is merely the result of the combined effects on each individual charge interaction of that charge with all the other charges.</a:t>
            </a:r>
          </a:p>
          <a:p>
            <a:r>
              <a:rPr lang="en-US" dirty="0"/>
              <a:t>If a charge encounters two or more interactions, then the net electric force is the vector sum of those individual forces.</a:t>
            </a:r>
          </a:p>
        </p:txBody>
      </p:sp>
    </p:spTree>
    <p:extLst>
      <p:ext uri="{BB962C8B-B14F-4D97-AF65-F5344CB8AC3E}">
        <p14:creationId xmlns:p14="http://schemas.microsoft.com/office/powerpoint/2010/main" val="510800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pic>
        <p:nvPicPr>
          <p:cNvPr id="4" name="Content Placeholder 3"/>
          <p:cNvPicPr>
            <a:picLocks noGrp="1" noChangeAspect="1"/>
          </p:cNvPicPr>
          <p:nvPr>
            <p:ph sz="half" idx="1"/>
          </p:nvPr>
        </p:nvPicPr>
        <p:blipFill>
          <a:blip r:embed="rId2"/>
          <a:stretch>
            <a:fillRect/>
          </a:stretch>
        </p:blipFill>
        <p:spPr>
          <a:xfrm>
            <a:off x="989096" y="940299"/>
            <a:ext cx="3679156" cy="3360768"/>
          </a:xfrm>
          <a:prstGeom prst="rect">
            <a:avLst/>
          </a:prstGeom>
        </p:spPr>
      </p:pic>
      <p:sp>
        <p:nvSpPr>
          <p:cNvPr id="5" name="Content Placeholder 4"/>
          <p:cNvSpPr>
            <a:spLocks noGrp="1"/>
          </p:cNvSpPr>
          <p:nvPr>
            <p:ph sz="half" idx="2"/>
          </p:nvPr>
        </p:nvSpPr>
        <p:spPr>
          <a:xfrm>
            <a:off x="5808133" y="685801"/>
            <a:ext cx="4934479" cy="5875420"/>
          </a:xfrm>
        </p:spPr>
        <p:txBody>
          <a:bodyPr>
            <a:normAutofit/>
          </a:bodyPr>
          <a:lstStyle/>
          <a:p>
            <a:r>
              <a:rPr lang="en-US" dirty="0"/>
              <a:t>Charges A and D are negative B and C are positive.  </a:t>
            </a:r>
          </a:p>
          <a:p>
            <a:r>
              <a:rPr lang="en-US" dirty="0"/>
              <a:t>What is the net electric force acting upon charge A?</a:t>
            </a:r>
          </a:p>
          <a:p>
            <a:r>
              <a:rPr lang="en-US" dirty="0"/>
              <a:t>The forces of the other three charges must be calculated using Coulomb’s Law.</a:t>
            </a:r>
          </a:p>
          <a:p>
            <a:r>
              <a:rPr lang="en-US" dirty="0"/>
              <a:t>F</a:t>
            </a:r>
            <a:r>
              <a:rPr lang="en-US" baseline="-25000" dirty="0"/>
              <a:t>BA</a:t>
            </a:r>
            <a:r>
              <a:rPr lang="en-US" dirty="0"/>
              <a:t> = k • Q</a:t>
            </a:r>
            <a:r>
              <a:rPr lang="en-US" baseline="-25000" dirty="0"/>
              <a:t>A</a:t>
            </a:r>
            <a:r>
              <a:rPr lang="en-US" dirty="0"/>
              <a:t> • Q</a:t>
            </a:r>
            <a:r>
              <a:rPr lang="en-US" baseline="-25000" dirty="0"/>
              <a:t>B</a:t>
            </a:r>
            <a:r>
              <a:rPr lang="en-US" dirty="0"/>
              <a:t> / d</a:t>
            </a:r>
            <a:r>
              <a:rPr lang="en-US" baseline="-25000" dirty="0"/>
              <a:t>BA</a:t>
            </a:r>
            <a:r>
              <a:rPr lang="en-US" baseline="30000" dirty="0"/>
              <a:t>2</a:t>
            </a:r>
            <a:endParaRPr lang="en-US" dirty="0"/>
          </a:p>
          <a:p>
            <a:r>
              <a:rPr lang="en-US" dirty="0"/>
              <a:t>F</a:t>
            </a:r>
            <a:r>
              <a:rPr lang="en-US" baseline="-25000" dirty="0"/>
              <a:t>CA</a:t>
            </a:r>
            <a:r>
              <a:rPr lang="en-US" dirty="0"/>
              <a:t> = k • Q</a:t>
            </a:r>
            <a:r>
              <a:rPr lang="en-US" baseline="-25000" dirty="0"/>
              <a:t>A</a:t>
            </a:r>
            <a:r>
              <a:rPr lang="en-US" dirty="0"/>
              <a:t> • Q</a:t>
            </a:r>
            <a:r>
              <a:rPr lang="en-US" baseline="-25000" dirty="0"/>
              <a:t>C</a:t>
            </a:r>
            <a:r>
              <a:rPr lang="en-US" dirty="0"/>
              <a:t> / d</a:t>
            </a:r>
            <a:r>
              <a:rPr lang="en-US" baseline="-25000" dirty="0"/>
              <a:t>CA</a:t>
            </a:r>
            <a:r>
              <a:rPr lang="en-US" baseline="30000" dirty="0"/>
              <a:t>2</a:t>
            </a:r>
            <a:endParaRPr lang="en-US" dirty="0"/>
          </a:p>
          <a:p>
            <a:r>
              <a:rPr lang="en-US" dirty="0"/>
              <a:t>F</a:t>
            </a:r>
            <a:r>
              <a:rPr lang="en-US" baseline="-25000" dirty="0"/>
              <a:t>DA</a:t>
            </a:r>
            <a:r>
              <a:rPr lang="en-US" dirty="0"/>
              <a:t> = k • Q</a:t>
            </a:r>
            <a:r>
              <a:rPr lang="en-US" baseline="-25000" dirty="0"/>
              <a:t>A</a:t>
            </a:r>
            <a:r>
              <a:rPr lang="en-US" dirty="0"/>
              <a:t> • Q</a:t>
            </a:r>
            <a:r>
              <a:rPr lang="en-US" baseline="-25000" dirty="0"/>
              <a:t>D</a:t>
            </a:r>
            <a:r>
              <a:rPr lang="en-US" dirty="0"/>
              <a:t> / d</a:t>
            </a:r>
            <a:r>
              <a:rPr lang="en-US" baseline="-25000" dirty="0"/>
              <a:t>DA</a:t>
            </a:r>
            <a:r>
              <a:rPr lang="en-US" baseline="30000" dirty="0"/>
              <a:t>2</a:t>
            </a:r>
            <a:endParaRPr lang="en-US" dirty="0"/>
          </a:p>
          <a:p>
            <a:r>
              <a:rPr lang="en-US" dirty="0"/>
              <a:t>Direction can be determined by applying the basic rules of charge interaction.</a:t>
            </a:r>
          </a:p>
          <a:p>
            <a:r>
              <a:rPr lang="en-US" dirty="0"/>
              <a:t>Draw the free-body diagram for charge A.</a:t>
            </a:r>
          </a:p>
        </p:txBody>
      </p:sp>
    </p:spTree>
    <p:extLst>
      <p:ext uri="{BB962C8B-B14F-4D97-AF65-F5344CB8AC3E}">
        <p14:creationId xmlns:p14="http://schemas.microsoft.com/office/powerpoint/2010/main" val="2473593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 field</a:t>
            </a:r>
          </a:p>
        </p:txBody>
      </p:sp>
      <p:sp>
        <p:nvSpPr>
          <p:cNvPr id="3" name="Content Placeholder 2"/>
          <p:cNvSpPr>
            <a:spLocks noGrp="1"/>
          </p:cNvSpPr>
          <p:nvPr>
            <p:ph idx="1"/>
          </p:nvPr>
        </p:nvSpPr>
        <p:spPr/>
        <p:txBody>
          <a:bodyPr/>
          <a:lstStyle/>
          <a:p>
            <a:r>
              <a:rPr lang="en-US" sz="2400" dirty="0"/>
              <a:t>Action at a distance force = field force (no physical contact)</a:t>
            </a:r>
          </a:p>
          <a:p>
            <a:r>
              <a:rPr lang="en-US" sz="2400" dirty="0"/>
              <a:t>A charged object creates an electric field- an alteration of the space in the region that surrounds it.</a:t>
            </a:r>
          </a:p>
          <a:p>
            <a:r>
              <a:rPr lang="en-US" sz="2400" dirty="0"/>
              <a:t>Other charges in that field would feel the unusual alteration of the space.</a:t>
            </a:r>
          </a:p>
          <a:p>
            <a:r>
              <a:rPr lang="en-US" sz="2400" dirty="0"/>
              <a:t>THINK VAN DE GRAAFF!</a:t>
            </a:r>
          </a:p>
          <a:p>
            <a:endParaRPr lang="en-US" dirty="0"/>
          </a:p>
        </p:txBody>
      </p:sp>
    </p:spTree>
    <p:extLst>
      <p:ext uri="{BB962C8B-B14F-4D97-AF65-F5344CB8AC3E}">
        <p14:creationId xmlns:p14="http://schemas.microsoft.com/office/powerpoint/2010/main" val="114920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 field intensity</a:t>
            </a:r>
          </a:p>
        </p:txBody>
      </p:sp>
      <p:sp>
        <p:nvSpPr>
          <p:cNvPr id="3" name="Content Placeholder 2"/>
          <p:cNvSpPr>
            <a:spLocks noGrp="1"/>
          </p:cNvSpPr>
          <p:nvPr>
            <p:ph sz="half" idx="1"/>
          </p:nvPr>
        </p:nvSpPr>
        <p:spPr/>
        <p:txBody>
          <a:bodyPr/>
          <a:lstStyle/>
          <a:p>
            <a:r>
              <a:rPr lang="en-US" dirty="0"/>
              <a:t>Electric field strength is a vector quantity.</a:t>
            </a:r>
          </a:p>
          <a:p>
            <a:r>
              <a:rPr lang="en-US" dirty="0"/>
              <a:t>Electric field strength = force/charge</a:t>
            </a:r>
          </a:p>
          <a:p>
            <a:r>
              <a:rPr lang="en-US" dirty="0"/>
              <a:t>E = F/q </a:t>
            </a:r>
          </a:p>
          <a:p>
            <a:r>
              <a:rPr lang="en-US" dirty="0"/>
              <a:t>q=the quantity of charge on the test charge (not the source charge)</a:t>
            </a:r>
          </a:p>
          <a:p>
            <a:r>
              <a:rPr lang="en-US" dirty="0"/>
              <a:t>Unit = Newton/Coulomb</a:t>
            </a:r>
          </a:p>
          <a:p>
            <a:endParaRPr lang="en-US" dirty="0"/>
          </a:p>
        </p:txBody>
      </p:sp>
      <p:sp>
        <p:nvSpPr>
          <p:cNvPr id="5" name="Content Placeholder 4"/>
          <p:cNvSpPr>
            <a:spLocks noGrp="1"/>
          </p:cNvSpPr>
          <p:nvPr>
            <p:ph sz="half" idx="2"/>
          </p:nvPr>
        </p:nvSpPr>
        <p:spPr/>
        <p:txBody>
          <a:bodyPr/>
          <a:lstStyle/>
          <a:p>
            <a:endParaRPr lang="en-US"/>
          </a:p>
        </p:txBody>
      </p:sp>
      <p:pic>
        <p:nvPicPr>
          <p:cNvPr id="4" name="Picture 3"/>
          <p:cNvPicPr>
            <a:picLocks noChangeAspect="1"/>
          </p:cNvPicPr>
          <p:nvPr/>
        </p:nvPicPr>
        <p:blipFill>
          <a:blip r:embed="rId2"/>
          <a:stretch>
            <a:fillRect/>
          </a:stretch>
        </p:blipFill>
        <p:spPr>
          <a:xfrm>
            <a:off x="5829913" y="1926835"/>
            <a:ext cx="4890918" cy="2374232"/>
          </a:xfrm>
          <a:prstGeom prst="rect">
            <a:avLst/>
          </a:prstGeom>
        </p:spPr>
      </p:pic>
    </p:spTree>
    <p:extLst>
      <p:ext uri="{BB962C8B-B14F-4D97-AF65-F5344CB8AC3E}">
        <p14:creationId xmlns:p14="http://schemas.microsoft.com/office/powerpoint/2010/main" val="981015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cxnSp>
        <p:nvCxnSpPr>
          <p:cNvPr id="14" name="Straight Connector 13"/>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Rectangle 2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7" name="Straight Connector 26"/>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useBgFill="1">
        <p:nvSpPr>
          <p:cNvPr id="33" name="Snip Diagonal Corner 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9947" y="654449"/>
            <a:ext cx="5212106" cy="3199796"/>
          </a:xfrm>
          <a:prstGeom prst="snip2DiagRect">
            <a:avLst>
              <a:gd name="adj1" fmla="val 15758"/>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5"/>
          <p:cNvPicPr>
            <a:picLocks noGrp="1" noChangeAspect="1"/>
          </p:cNvPicPr>
          <p:nvPr>
            <p:ph sz="half" idx="2"/>
          </p:nvPr>
        </p:nvPicPr>
        <p:blipFill>
          <a:blip r:embed="rId2"/>
          <a:stretch>
            <a:fillRect/>
          </a:stretch>
        </p:blipFill>
        <p:spPr>
          <a:xfrm>
            <a:off x="4051902" y="1161475"/>
            <a:ext cx="4090647" cy="2216607"/>
          </a:xfrm>
          <a:prstGeom prst="rect">
            <a:avLst/>
          </a:prstGeom>
        </p:spPr>
      </p:pic>
      <p:sp>
        <p:nvSpPr>
          <p:cNvPr id="2" name="Title 1"/>
          <p:cNvSpPr>
            <a:spLocks noGrp="1"/>
          </p:cNvSpPr>
          <p:nvPr>
            <p:ph type="title"/>
          </p:nvPr>
        </p:nvSpPr>
        <p:spPr>
          <a:xfrm>
            <a:off x="665640" y="4008962"/>
            <a:ext cx="10838972" cy="1419757"/>
          </a:xfrm>
        </p:spPr>
        <p:txBody>
          <a:bodyPr vert="horz" lIns="91440" tIns="45720" rIns="91440" bIns="45720" rtlCol="0" anchor="b">
            <a:normAutofit/>
          </a:bodyPr>
          <a:lstStyle/>
          <a:p>
            <a:pPr algn="ctr">
              <a:lnSpc>
                <a:spcPct val="90000"/>
              </a:lnSpc>
            </a:pPr>
            <a:r>
              <a:rPr lang="en-US" sz="4800">
                <a:solidFill>
                  <a:srgbClr val="FFFFFF"/>
                </a:solidFill>
              </a:rPr>
              <a:t>Another formula for electric field strength</a:t>
            </a:r>
          </a:p>
        </p:txBody>
      </p:sp>
    </p:spTree>
    <p:extLst>
      <p:ext uri="{BB962C8B-B14F-4D97-AF65-F5344CB8AC3E}">
        <p14:creationId xmlns:p14="http://schemas.microsoft.com/office/powerpoint/2010/main" val="24564341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direction of the electric field vector</a:t>
            </a:r>
          </a:p>
        </p:txBody>
      </p:sp>
      <p:sp>
        <p:nvSpPr>
          <p:cNvPr id="3" name="Content Placeholder 2"/>
          <p:cNvSpPr>
            <a:spLocks noGrp="1"/>
          </p:cNvSpPr>
          <p:nvPr>
            <p:ph idx="1"/>
          </p:nvPr>
        </p:nvSpPr>
        <p:spPr/>
        <p:txBody>
          <a:bodyPr>
            <a:normAutofit lnSpcReduction="10000"/>
          </a:bodyPr>
          <a:lstStyle/>
          <a:p>
            <a:r>
              <a:rPr lang="en-US" sz="2400" dirty="0"/>
              <a:t>The force on the test charge could be directed either towards the source charge or away from it.</a:t>
            </a:r>
          </a:p>
          <a:p>
            <a:r>
              <a:rPr lang="en-US" sz="2400" dirty="0"/>
              <a:t>This depends upon the type of charge of both the test and the source.</a:t>
            </a:r>
          </a:p>
          <a:p>
            <a:r>
              <a:rPr lang="en-US" sz="2400" dirty="0"/>
              <a:t>A SCIENTIFIC CONVENTION:</a:t>
            </a:r>
          </a:p>
          <a:p>
            <a:pPr lvl="1"/>
            <a:r>
              <a:rPr lang="en-US" sz="2000" dirty="0"/>
              <a:t>A positive test charge is pushed or pulled when in the presence of the electric field.</a:t>
            </a:r>
          </a:p>
          <a:p>
            <a:pPr lvl="1"/>
            <a:r>
              <a:rPr lang="en-US" sz="2000" dirty="0"/>
              <a:t>Electric field vectors are always directed towards negatively charged objects.</a:t>
            </a:r>
          </a:p>
        </p:txBody>
      </p:sp>
    </p:spTree>
    <p:extLst>
      <p:ext uri="{BB962C8B-B14F-4D97-AF65-F5344CB8AC3E}">
        <p14:creationId xmlns:p14="http://schemas.microsoft.com/office/powerpoint/2010/main" val="4159607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 field lines</a:t>
            </a:r>
          </a:p>
        </p:txBody>
      </p:sp>
      <p:pic>
        <p:nvPicPr>
          <p:cNvPr id="4" name="Content Placeholder 3"/>
          <p:cNvPicPr>
            <a:picLocks noGrp="1" noChangeAspect="1"/>
          </p:cNvPicPr>
          <p:nvPr>
            <p:ph idx="1"/>
          </p:nvPr>
        </p:nvPicPr>
        <p:blipFill>
          <a:blip r:embed="rId2"/>
          <a:stretch>
            <a:fillRect/>
          </a:stretch>
        </p:blipFill>
        <p:spPr>
          <a:xfrm>
            <a:off x="3281529" y="1556085"/>
            <a:ext cx="4775365" cy="2288882"/>
          </a:xfrm>
          <a:prstGeom prst="rect">
            <a:avLst/>
          </a:prstGeom>
        </p:spPr>
      </p:pic>
    </p:spTree>
    <p:extLst>
      <p:ext uri="{BB962C8B-B14F-4D97-AF65-F5344CB8AC3E}">
        <p14:creationId xmlns:p14="http://schemas.microsoft.com/office/powerpoint/2010/main" val="227943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drawing electric field patterns</a:t>
            </a:r>
          </a:p>
        </p:txBody>
      </p:sp>
      <p:sp>
        <p:nvSpPr>
          <p:cNvPr id="3" name="Content Placeholder 2"/>
          <p:cNvSpPr>
            <a:spLocks noGrp="1"/>
          </p:cNvSpPr>
          <p:nvPr>
            <p:ph idx="1"/>
          </p:nvPr>
        </p:nvSpPr>
        <p:spPr/>
        <p:txBody>
          <a:bodyPr/>
          <a:lstStyle/>
          <a:p>
            <a:r>
              <a:rPr lang="en-US" dirty="0"/>
              <a:t>1. objects with greater charge create stronger electric fields, thus they should be surrounded with more lines.</a:t>
            </a:r>
          </a:p>
          <a:p>
            <a:r>
              <a:rPr lang="en-US" dirty="0"/>
              <a:t>2. Density of lines at a specific location. Field lines are denser at locations closest to the surface of the charge and least at locations further from the charge.</a:t>
            </a:r>
          </a:p>
          <a:p>
            <a:r>
              <a:rPr lang="en-US" dirty="0"/>
              <a:t>3. Force lines are always perpendicular to the surface of the object.</a:t>
            </a:r>
          </a:p>
          <a:p>
            <a:r>
              <a:rPr lang="en-US" dirty="0"/>
              <a:t>4. Electric field lines should never cross.</a:t>
            </a:r>
          </a:p>
        </p:txBody>
      </p:sp>
    </p:spTree>
    <p:extLst>
      <p:ext uri="{BB962C8B-B14F-4D97-AF65-F5344CB8AC3E}">
        <p14:creationId xmlns:p14="http://schemas.microsoft.com/office/powerpoint/2010/main" val="257317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Electric field lines for configurations of two or more charges.</a:t>
            </a:r>
          </a:p>
        </p:txBody>
      </p:sp>
      <p:pic>
        <p:nvPicPr>
          <p:cNvPr id="6" name="Content Placeholder 5"/>
          <p:cNvPicPr>
            <a:picLocks noGrp="1" noChangeAspect="1"/>
          </p:cNvPicPr>
          <p:nvPr>
            <p:ph sz="half" idx="1"/>
          </p:nvPr>
        </p:nvPicPr>
        <p:blipFill>
          <a:blip r:embed="rId2"/>
          <a:stretch>
            <a:fillRect/>
          </a:stretch>
        </p:blipFill>
        <p:spPr>
          <a:xfrm>
            <a:off x="158869" y="815029"/>
            <a:ext cx="5649264" cy="3356809"/>
          </a:xfrm>
          <a:prstGeom prst="rect">
            <a:avLst/>
          </a:prstGeom>
        </p:spPr>
      </p:pic>
      <p:sp>
        <p:nvSpPr>
          <p:cNvPr id="5" name="Content Placeholder 4"/>
          <p:cNvSpPr>
            <a:spLocks noGrp="1"/>
          </p:cNvSpPr>
          <p:nvPr>
            <p:ph sz="half" idx="2"/>
          </p:nvPr>
        </p:nvSpPr>
        <p:spPr>
          <a:xfrm>
            <a:off x="5808133" y="625642"/>
            <a:ext cx="6079067" cy="4395537"/>
          </a:xfrm>
        </p:spPr>
        <p:txBody>
          <a:bodyPr>
            <a:normAutofit/>
          </a:bodyPr>
          <a:lstStyle/>
          <a:p>
            <a:r>
              <a:rPr lang="en-US" sz="1800" dirty="0"/>
              <a:t>A and B are both positive charges.</a:t>
            </a:r>
          </a:p>
          <a:p>
            <a:r>
              <a:rPr lang="en-US" sz="1800" dirty="0"/>
              <a:t>At any given location surrounding the charges, the strength of the electric field can be calculated using the expression </a:t>
            </a:r>
            <a:r>
              <a:rPr lang="en-US" sz="1800" dirty="0" err="1"/>
              <a:t>kQ</a:t>
            </a:r>
            <a:r>
              <a:rPr lang="en-US" sz="1800" dirty="0"/>
              <a:t>/d^2.</a:t>
            </a:r>
          </a:p>
          <a:p>
            <a:r>
              <a:rPr lang="en-US" sz="1800" dirty="0"/>
              <a:t>The expression would need to be done twice at each location (using each charge)</a:t>
            </a:r>
          </a:p>
          <a:p>
            <a:r>
              <a:rPr lang="en-US" sz="1800" dirty="0"/>
              <a:t>The results of the calculations are in the picture.</a:t>
            </a:r>
          </a:p>
          <a:p>
            <a:r>
              <a:rPr lang="en-US" sz="1800" dirty="0"/>
              <a:t>Strength is given by the length of the arrow.</a:t>
            </a:r>
          </a:p>
          <a:p>
            <a:r>
              <a:rPr lang="en-US" sz="1800" dirty="0"/>
              <a:t>Direction is represented by the direction of the arrow.</a:t>
            </a:r>
          </a:p>
        </p:txBody>
      </p:sp>
    </p:spTree>
    <p:extLst>
      <p:ext uri="{BB962C8B-B14F-4D97-AF65-F5344CB8AC3E}">
        <p14:creationId xmlns:p14="http://schemas.microsoft.com/office/powerpoint/2010/main" val="362259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dirty="0"/>
          </a:p>
        </p:txBody>
      </p:sp>
      <p:grpSp>
        <p:nvGrpSpPr>
          <p:cNvPr id="15" name="Group 14"/>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6" name="Straight Connector 15"/>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useBgFill="1">
        <p:nvSpPr>
          <p:cNvPr id="22" name="Snip Diagonal Corner Rectangl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12" y="641648"/>
            <a:ext cx="6575496" cy="5286838"/>
          </a:xfrm>
          <a:prstGeom prst="snip2DiagRect">
            <a:avLst>
              <a:gd name="adj1" fmla="val 8741"/>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3"/>
          <p:cNvPicPr>
            <a:picLocks noChangeAspect="1"/>
          </p:cNvPicPr>
          <p:nvPr/>
        </p:nvPicPr>
        <p:blipFill>
          <a:blip r:embed="rId2"/>
          <a:stretch>
            <a:fillRect/>
          </a:stretch>
        </p:blipFill>
        <p:spPr>
          <a:xfrm>
            <a:off x="1101217" y="2255951"/>
            <a:ext cx="5641063" cy="2016379"/>
          </a:xfrm>
          <a:prstGeom prst="rect">
            <a:avLst/>
          </a:prstGeom>
        </p:spPr>
      </p:pic>
      <p:sp>
        <p:nvSpPr>
          <p:cNvPr id="2" name="Title 1"/>
          <p:cNvSpPr>
            <a:spLocks noGrp="1"/>
          </p:cNvSpPr>
          <p:nvPr>
            <p:ph type="title"/>
          </p:nvPr>
        </p:nvSpPr>
        <p:spPr>
          <a:xfrm>
            <a:off x="7532710" y="620722"/>
            <a:ext cx="3382941" cy="1142462"/>
          </a:xfrm>
        </p:spPr>
        <p:txBody>
          <a:bodyPr anchor="b">
            <a:normAutofit/>
          </a:bodyPr>
          <a:lstStyle/>
          <a:p>
            <a:pPr>
              <a:lnSpc>
                <a:spcPct val="90000"/>
              </a:lnSpc>
            </a:pPr>
            <a:r>
              <a:rPr lang="en-US" sz="2400" dirty="0">
                <a:solidFill>
                  <a:srgbClr val="FFFFFF"/>
                </a:solidFill>
              </a:rPr>
              <a:t>Charge interactions are forces</a:t>
            </a:r>
          </a:p>
        </p:txBody>
      </p:sp>
      <p:sp>
        <p:nvSpPr>
          <p:cNvPr id="9" name="Content Placeholder 8"/>
          <p:cNvSpPr>
            <a:spLocks noGrp="1"/>
          </p:cNvSpPr>
          <p:nvPr>
            <p:ph idx="1"/>
          </p:nvPr>
        </p:nvSpPr>
        <p:spPr>
          <a:xfrm>
            <a:off x="7532710" y="1822449"/>
            <a:ext cx="3479419" cy="3952709"/>
          </a:xfrm>
        </p:spPr>
        <p:txBody>
          <a:bodyPr anchor="t">
            <a:normAutofit/>
          </a:bodyPr>
          <a:lstStyle/>
          <a:p>
            <a:r>
              <a:rPr lang="en-US" sz="1600" dirty="0">
                <a:solidFill>
                  <a:srgbClr val="0F496F"/>
                </a:solidFill>
              </a:rPr>
              <a:t>This picture shows how the interaction between wo charges results in a mutual force acting upon the charged object.</a:t>
            </a:r>
          </a:p>
          <a:p>
            <a:r>
              <a:rPr lang="en-US" sz="1600" dirty="0">
                <a:solidFill>
                  <a:srgbClr val="0F496F"/>
                </a:solidFill>
              </a:rPr>
              <a:t>We can analyze electric force using a free-body diagram.</a:t>
            </a:r>
          </a:p>
          <a:p>
            <a:r>
              <a:rPr lang="en-US" sz="1600" dirty="0">
                <a:solidFill>
                  <a:srgbClr val="0F496F"/>
                </a:solidFill>
              </a:rPr>
              <a:t>We know how to quantify gravitational force and frictional force how do we quantify electric force.</a:t>
            </a:r>
          </a:p>
        </p:txBody>
      </p:sp>
    </p:spTree>
    <p:extLst>
      <p:ext uri="{BB962C8B-B14F-4D97-AF65-F5344CB8AC3E}">
        <p14:creationId xmlns:p14="http://schemas.microsoft.com/office/powerpoint/2010/main" val="25233326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Showing the vectors that led to the resultant vector</a:t>
            </a:r>
          </a:p>
        </p:txBody>
      </p:sp>
      <p:pic>
        <p:nvPicPr>
          <p:cNvPr id="7" name="Content Placeholder 6"/>
          <p:cNvPicPr>
            <a:picLocks noGrp="1" noChangeAspect="1"/>
          </p:cNvPicPr>
          <p:nvPr>
            <p:ph idx="1"/>
          </p:nvPr>
        </p:nvPicPr>
        <p:blipFill>
          <a:blip r:embed="rId2"/>
          <a:stretch>
            <a:fillRect/>
          </a:stretch>
        </p:blipFill>
        <p:spPr>
          <a:xfrm>
            <a:off x="1925054" y="45458"/>
            <a:ext cx="7058526" cy="4284851"/>
          </a:xfrm>
          <a:prstGeom prst="rect">
            <a:avLst/>
          </a:prstGeom>
        </p:spPr>
      </p:pic>
    </p:spTree>
    <p:extLst>
      <p:ext uri="{BB962C8B-B14F-4D97-AF65-F5344CB8AC3E}">
        <p14:creationId xmlns:p14="http://schemas.microsoft.com/office/powerpoint/2010/main" val="3017680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Drawing the field lines</a:t>
            </a:r>
          </a:p>
        </p:txBody>
      </p:sp>
      <p:pic>
        <p:nvPicPr>
          <p:cNvPr id="4" name="Content Placeholder 3"/>
          <p:cNvPicPr>
            <a:picLocks noGrp="1" noChangeAspect="1"/>
          </p:cNvPicPr>
          <p:nvPr>
            <p:ph idx="1"/>
          </p:nvPr>
        </p:nvPicPr>
        <p:blipFill>
          <a:blip r:embed="rId2"/>
          <a:stretch>
            <a:fillRect/>
          </a:stretch>
        </p:blipFill>
        <p:spPr>
          <a:xfrm>
            <a:off x="1187116" y="103378"/>
            <a:ext cx="7603958" cy="4732673"/>
          </a:xfrm>
          <a:prstGeom prst="rect">
            <a:avLst/>
          </a:prstGeom>
        </p:spPr>
      </p:pic>
    </p:spTree>
    <p:extLst>
      <p:ext uri="{BB962C8B-B14F-4D97-AF65-F5344CB8AC3E}">
        <p14:creationId xmlns:p14="http://schemas.microsoft.com/office/powerpoint/2010/main" val="91847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872343"/>
            <a:ext cx="8534400" cy="1507067"/>
          </a:xfrm>
        </p:spPr>
        <p:txBody>
          <a:bodyPr>
            <a:normAutofit fontScale="90000"/>
          </a:bodyPr>
          <a:lstStyle/>
          <a:p>
            <a:r>
              <a:rPr lang="en-US" dirty="0"/>
              <a:t>More configurations</a:t>
            </a:r>
            <a:br>
              <a:rPr lang="en-US" dirty="0"/>
            </a:br>
            <a:r>
              <a:rPr lang="en-US" dirty="0"/>
              <a:t>Pay close attention to the direction of the arrows for the charges.</a:t>
            </a:r>
          </a:p>
        </p:txBody>
      </p:sp>
      <p:pic>
        <p:nvPicPr>
          <p:cNvPr id="5" name="Content Placeholder 4"/>
          <p:cNvPicPr>
            <a:picLocks noGrp="1" noChangeAspect="1"/>
          </p:cNvPicPr>
          <p:nvPr>
            <p:ph idx="1"/>
          </p:nvPr>
        </p:nvPicPr>
        <p:blipFill>
          <a:blip r:embed="rId2"/>
          <a:stretch>
            <a:fillRect/>
          </a:stretch>
        </p:blipFill>
        <p:spPr>
          <a:xfrm>
            <a:off x="516334" y="508126"/>
            <a:ext cx="10456465" cy="4182586"/>
          </a:xfrm>
          <a:prstGeom prst="rect">
            <a:avLst/>
          </a:prstGeom>
        </p:spPr>
      </p:pic>
    </p:spTree>
    <p:extLst>
      <p:ext uri="{BB962C8B-B14F-4D97-AF65-F5344CB8AC3E}">
        <p14:creationId xmlns:p14="http://schemas.microsoft.com/office/powerpoint/2010/main" val="240914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rules</a:t>
            </a:r>
          </a:p>
        </p:txBody>
      </p:sp>
      <p:sp>
        <p:nvSpPr>
          <p:cNvPr id="3" name="Content Placeholder 2"/>
          <p:cNvSpPr>
            <a:spLocks noGrp="1"/>
          </p:cNvSpPr>
          <p:nvPr>
            <p:ph idx="1"/>
          </p:nvPr>
        </p:nvSpPr>
        <p:spPr>
          <a:xfrm>
            <a:off x="684212" y="685800"/>
            <a:ext cx="10031914" cy="4495800"/>
          </a:xfrm>
        </p:spPr>
        <p:txBody>
          <a:bodyPr>
            <a:normAutofit/>
          </a:bodyPr>
          <a:lstStyle/>
          <a:p>
            <a:r>
              <a:rPr lang="en-US" sz="2800" dirty="0"/>
              <a:t>Electric field lines always extend from a positively charged objects to a negatively charged object and vice versa.</a:t>
            </a:r>
          </a:p>
          <a:p>
            <a:r>
              <a:rPr lang="en-US" sz="2800" dirty="0"/>
              <a:t>Electric field lines never cross each other.</a:t>
            </a:r>
          </a:p>
          <a:p>
            <a:r>
              <a:rPr lang="en-US" sz="2800" dirty="0"/>
              <a:t>Electric field lines are most dense around objects with the greatest amount of charge.</a:t>
            </a:r>
          </a:p>
          <a:p>
            <a:r>
              <a:rPr lang="en-US" sz="2800" dirty="0"/>
              <a:t>At locations where electric field lines meet the surface of an object, the lines are perpendicular to the surface.</a:t>
            </a:r>
          </a:p>
        </p:txBody>
      </p:sp>
    </p:spTree>
    <p:extLst>
      <p:ext uri="{BB962C8B-B14F-4D97-AF65-F5344CB8AC3E}">
        <p14:creationId xmlns:p14="http://schemas.microsoft.com/office/powerpoint/2010/main" val="26097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254" y="5124990"/>
            <a:ext cx="8534400" cy="1507067"/>
          </a:xfrm>
        </p:spPr>
        <p:txBody>
          <a:bodyPr/>
          <a:lstStyle/>
          <a:p>
            <a:r>
              <a:rPr lang="en-US" dirty="0"/>
              <a:t>Examples (identify the charges)</a:t>
            </a:r>
          </a:p>
        </p:txBody>
      </p:sp>
      <p:pic>
        <p:nvPicPr>
          <p:cNvPr id="4" name="Content Placeholder 3"/>
          <p:cNvPicPr>
            <a:picLocks noGrp="1" noChangeAspect="1"/>
          </p:cNvPicPr>
          <p:nvPr>
            <p:ph idx="1"/>
          </p:nvPr>
        </p:nvPicPr>
        <p:blipFill>
          <a:blip r:embed="rId2"/>
          <a:stretch>
            <a:fillRect/>
          </a:stretch>
        </p:blipFill>
        <p:spPr>
          <a:xfrm>
            <a:off x="2406316" y="0"/>
            <a:ext cx="7106653" cy="5124990"/>
          </a:xfrm>
          <a:prstGeom prst="rect">
            <a:avLst/>
          </a:prstGeom>
        </p:spPr>
      </p:pic>
    </p:spTree>
    <p:extLst>
      <p:ext uri="{BB962C8B-B14F-4D97-AF65-F5344CB8AC3E}">
        <p14:creationId xmlns:p14="http://schemas.microsoft.com/office/powerpoint/2010/main" val="336298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 fields and conductors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9135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Charged conductors</a:t>
            </a:r>
          </a:p>
        </p:txBody>
      </p:sp>
      <p:sp>
        <p:nvSpPr>
          <p:cNvPr id="5" name="Content Placeholder 4"/>
          <p:cNvSpPr>
            <a:spLocks noGrp="1"/>
          </p:cNvSpPr>
          <p:nvPr>
            <p:ph idx="1"/>
          </p:nvPr>
        </p:nvSpPr>
        <p:spPr/>
        <p:txBody>
          <a:bodyPr/>
          <a:lstStyle/>
          <a:p>
            <a:r>
              <a:rPr lang="en-US" dirty="0"/>
              <a:t>Charged conductors that have reached electrostatic equilibrium have unusual characteristics:</a:t>
            </a:r>
          </a:p>
          <a:p>
            <a:pPr lvl="1"/>
            <a:r>
              <a:rPr lang="en-US" dirty="0"/>
              <a:t>The electric field anywhere beneath the surface of the conductor is zero. (an electric field beneath the surface would exert a net force therefore not at equilibrium)</a:t>
            </a:r>
          </a:p>
          <a:p>
            <a:pPr lvl="1"/>
            <a:r>
              <a:rPr lang="en-US" dirty="0"/>
              <a:t>Huh?</a:t>
            </a:r>
          </a:p>
        </p:txBody>
      </p:sp>
    </p:spTree>
    <p:extLst>
      <p:ext uri="{BB962C8B-B14F-4D97-AF65-F5344CB8AC3E}">
        <p14:creationId xmlns:p14="http://schemas.microsoft.com/office/powerpoint/2010/main" val="325433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6" name="Straight Connector 15"/>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2" name="Snip Diagonal Corner Rectangle 2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5136155" cy="5286838"/>
          </a:xfrm>
          <a:prstGeom prst="snip2DiagRect">
            <a:avLst>
              <a:gd name="adj1" fmla="val 9954"/>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3"/>
          <p:cNvPicPr>
            <a:picLocks noChangeAspect="1"/>
          </p:cNvPicPr>
          <p:nvPr/>
        </p:nvPicPr>
        <p:blipFill rotWithShape="1">
          <a:blip r:embed="rId2"/>
          <a:srcRect l="10373" r="-1" b="-1"/>
          <a:stretch/>
        </p:blipFill>
        <p:spPr>
          <a:xfrm>
            <a:off x="797205" y="786117"/>
            <a:ext cx="4809744" cy="4956048"/>
          </a:xfrm>
          <a:custGeom>
            <a:avLst/>
            <a:gdLst>
              <a:gd name="connsiteX0" fmla="*/ 478762 w 4809744"/>
              <a:gd name="connsiteY0" fmla="*/ 0 h 4956048"/>
              <a:gd name="connsiteX1" fmla="*/ 4809744 w 4809744"/>
              <a:gd name="connsiteY1" fmla="*/ 0 h 4956048"/>
              <a:gd name="connsiteX2" fmla="*/ 4809744 w 4809744"/>
              <a:gd name="connsiteY2" fmla="*/ 4477286 h 4956048"/>
              <a:gd name="connsiteX3" fmla="*/ 4330982 w 4809744"/>
              <a:gd name="connsiteY3" fmla="*/ 4956048 h 4956048"/>
              <a:gd name="connsiteX4" fmla="*/ 0 w 4809744"/>
              <a:gd name="connsiteY4" fmla="*/ 4956048 h 4956048"/>
              <a:gd name="connsiteX5" fmla="*/ 0 w 4809744"/>
              <a:gd name="connsiteY5" fmla="*/ 478762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09744" h="4956048">
                <a:moveTo>
                  <a:pt x="478762" y="0"/>
                </a:moveTo>
                <a:lnTo>
                  <a:pt x="4809744" y="0"/>
                </a:lnTo>
                <a:lnTo>
                  <a:pt x="4809744" y="4477286"/>
                </a:lnTo>
                <a:lnTo>
                  <a:pt x="4330982" y="4956048"/>
                </a:lnTo>
                <a:lnTo>
                  <a:pt x="0" y="4956048"/>
                </a:lnTo>
                <a:lnTo>
                  <a:pt x="0" y="478762"/>
                </a:lnTo>
                <a:close/>
              </a:path>
            </a:pathLst>
          </a:custGeom>
        </p:spPr>
      </p:pic>
      <p:sp>
        <p:nvSpPr>
          <p:cNvPr id="9" name="Content Placeholder 8"/>
          <p:cNvSpPr>
            <a:spLocks noGrp="1"/>
          </p:cNvSpPr>
          <p:nvPr>
            <p:ph idx="1"/>
          </p:nvPr>
        </p:nvSpPr>
        <p:spPr>
          <a:xfrm>
            <a:off x="6095998" y="685800"/>
            <a:ext cx="4819653" cy="5486400"/>
          </a:xfrm>
        </p:spPr>
        <p:txBody>
          <a:bodyPr>
            <a:normAutofit/>
          </a:bodyPr>
          <a:lstStyle/>
          <a:p>
            <a:r>
              <a:rPr lang="en-US" sz="2400" dirty="0"/>
              <a:t>Two concentric, conducting cylinders of different radii.  </a:t>
            </a:r>
          </a:p>
          <a:p>
            <a:r>
              <a:rPr lang="en-US" sz="2400" dirty="0"/>
              <a:t>Notice that the field lines would be directed toward each cylinder.  </a:t>
            </a:r>
          </a:p>
          <a:p>
            <a:r>
              <a:rPr lang="en-US" sz="2400" dirty="0"/>
              <a:t>Does anybody know an application of this?</a:t>
            </a:r>
          </a:p>
        </p:txBody>
      </p:sp>
    </p:spTree>
    <p:extLst>
      <p:ext uri="{BB962C8B-B14F-4D97-AF65-F5344CB8AC3E}">
        <p14:creationId xmlns:p14="http://schemas.microsoft.com/office/powerpoint/2010/main" val="42769414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6" name="Straight Connector 15"/>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2" name="Snip Diagonal Corner Rectangle 2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9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3">
            <a:hlinkClick r:id="rId2"/>
          </p:cNvPr>
          <p:cNvPicPr>
            <a:picLocks noChangeAspect="1"/>
          </p:cNvPicPr>
          <p:nvPr/>
        </p:nvPicPr>
        <p:blipFill rotWithShape="1">
          <a:blip r:embed="rId3"/>
          <a:srcRect l="17171" r="11946" b="1"/>
          <a:stretch/>
        </p:blipFill>
        <p:spPr>
          <a:xfrm>
            <a:off x="778062" y="786117"/>
            <a:ext cx="6245352" cy="4956048"/>
          </a:xfrm>
          <a:custGeom>
            <a:avLst/>
            <a:gdLst>
              <a:gd name="connsiteX0" fmla="*/ 534609 w 6245352"/>
              <a:gd name="connsiteY0" fmla="*/ 0 h 4956048"/>
              <a:gd name="connsiteX1" fmla="*/ 6245352 w 6245352"/>
              <a:gd name="connsiteY1" fmla="*/ 0 h 4956048"/>
              <a:gd name="connsiteX2" fmla="*/ 6245352 w 6245352"/>
              <a:gd name="connsiteY2" fmla="*/ 4421439 h 4956048"/>
              <a:gd name="connsiteX3" fmla="*/ 5710743 w 6245352"/>
              <a:gd name="connsiteY3" fmla="*/ 4956048 h 4956048"/>
              <a:gd name="connsiteX4" fmla="*/ 0 w 6245352"/>
              <a:gd name="connsiteY4" fmla="*/ 4956048 h 4956048"/>
              <a:gd name="connsiteX5" fmla="*/ 0 w 6245352"/>
              <a:gd name="connsiteY5" fmla="*/ 534609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sp>
        <p:nvSpPr>
          <p:cNvPr id="2" name="Title 1"/>
          <p:cNvSpPr>
            <a:spLocks noGrp="1"/>
          </p:cNvSpPr>
          <p:nvPr>
            <p:ph type="title"/>
          </p:nvPr>
        </p:nvSpPr>
        <p:spPr>
          <a:xfrm>
            <a:off x="7532710" y="620722"/>
            <a:ext cx="3518748" cy="1142462"/>
          </a:xfrm>
        </p:spPr>
        <p:txBody>
          <a:bodyPr anchor="b">
            <a:normAutofit/>
          </a:bodyPr>
          <a:lstStyle/>
          <a:p>
            <a:r>
              <a:rPr lang="en-US" sz="2800"/>
              <a:t>A faraday cage!</a:t>
            </a:r>
          </a:p>
        </p:txBody>
      </p:sp>
      <p:sp>
        <p:nvSpPr>
          <p:cNvPr id="9" name="Content Placeholder 8"/>
          <p:cNvSpPr>
            <a:spLocks noGrp="1"/>
          </p:cNvSpPr>
          <p:nvPr>
            <p:ph idx="1"/>
          </p:nvPr>
        </p:nvSpPr>
        <p:spPr>
          <a:xfrm>
            <a:off x="7532710" y="1822449"/>
            <a:ext cx="3479419" cy="3070226"/>
          </a:xfrm>
        </p:spPr>
        <p:txBody>
          <a:bodyPr anchor="t">
            <a:normAutofit/>
          </a:bodyPr>
          <a:lstStyle/>
          <a:p>
            <a:r>
              <a:rPr lang="en-US" sz="1800" dirty="0"/>
              <a:t>The cage shields whomever and whatever is on the inside from the influence of electric fields.</a:t>
            </a:r>
          </a:p>
          <a:p>
            <a:r>
              <a:rPr lang="en-US" sz="1800" dirty="0"/>
              <a:t>We use shielding to protect equipment.</a:t>
            </a:r>
          </a:p>
        </p:txBody>
      </p:sp>
    </p:spTree>
    <p:extLst>
      <p:ext uri="{BB962C8B-B14F-4D97-AF65-F5344CB8AC3E}">
        <p14:creationId xmlns:p14="http://schemas.microsoft.com/office/powerpoint/2010/main" val="9173378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Coulomb’s law</a:t>
            </a:r>
          </a:p>
        </p:txBody>
      </p:sp>
      <p:sp>
        <p:nvSpPr>
          <p:cNvPr id="3" name="Content Placeholder 2"/>
          <p:cNvSpPr>
            <a:spLocks noGrp="1"/>
          </p:cNvSpPr>
          <p:nvPr>
            <p:ph idx="1"/>
          </p:nvPr>
        </p:nvSpPr>
        <p:spPr/>
        <p:txBody>
          <a:bodyPr/>
          <a:lstStyle/>
          <a:p>
            <a:r>
              <a:rPr lang="en-US" dirty="0"/>
              <a:t>The interaction between charged objects is a non-contact force that acts over some distance of separation.</a:t>
            </a:r>
          </a:p>
          <a:p>
            <a:r>
              <a:rPr lang="en-US" dirty="0"/>
              <a:t>Electric Force is a vector quantity.  How do we know the direction of the force?</a:t>
            </a:r>
          </a:p>
          <a:p>
            <a:r>
              <a:rPr lang="en-US" dirty="0"/>
              <a:t>The magnitude of electric force is strongest when two objects are close together.  The magnitude of the force and the distance between the two objects are </a:t>
            </a:r>
            <a:r>
              <a:rPr lang="en-US" dirty="0">
                <a:highlight>
                  <a:srgbClr val="00FF00"/>
                </a:highlight>
              </a:rPr>
              <a:t>inversely related</a:t>
            </a:r>
            <a:r>
              <a:rPr lang="en-US" dirty="0"/>
              <a:t>.</a:t>
            </a:r>
          </a:p>
        </p:txBody>
      </p:sp>
    </p:spTree>
    <p:extLst>
      <p:ext uri="{BB962C8B-B14F-4D97-AF65-F5344CB8AC3E}">
        <p14:creationId xmlns:p14="http://schemas.microsoft.com/office/powerpoint/2010/main" val="2936955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EQUATION</a:t>
            </a:r>
          </a:p>
        </p:txBody>
      </p:sp>
      <p:sp>
        <p:nvSpPr>
          <p:cNvPr id="3" name="Content Placeholder 2"/>
          <p:cNvSpPr>
            <a:spLocks noGrp="1"/>
          </p:cNvSpPr>
          <p:nvPr>
            <p:ph sz="half" idx="1"/>
          </p:nvPr>
        </p:nvSpPr>
        <p:spPr/>
        <p:txBody>
          <a:bodyPr>
            <a:normAutofit fontScale="92500" lnSpcReduction="10000"/>
          </a:bodyPr>
          <a:lstStyle/>
          <a:p>
            <a:r>
              <a:rPr lang="en-US" dirty="0"/>
              <a:t>The quantitative expression for the effect of:</a:t>
            </a:r>
          </a:p>
          <a:p>
            <a:pPr lvl="1"/>
            <a:r>
              <a:rPr lang="en-US" dirty="0"/>
              <a:t>Charge</a:t>
            </a:r>
          </a:p>
          <a:p>
            <a:pPr lvl="1"/>
            <a:r>
              <a:rPr lang="en-US" dirty="0"/>
              <a:t>Direction</a:t>
            </a:r>
          </a:p>
          <a:p>
            <a:pPr lvl="1"/>
            <a:r>
              <a:rPr lang="en-US" dirty="0"/>
              <a:t>Magnitude of Force</a:t>
            </a:r>
          </a:p>
          <a:p>
            <a:pPr marL="457200" lvl="1" indent="0">
              <a:buNone/>
            </a:pPr>
            <a:endParaRPr lang="en-US" dirty="0"/>
          </a:p>
        </p:txBody>
      </p:sp>
      <mc:AlternateContent xmlns:mc="http://schemas.openxmlformats.org/markup-compatibility/2006">
        <mc:Choice xmlns:a14="http://schemas.microsoft.com/office/drawing/2010/main" Requires="a14">
          <p:sp>
            <p:nvSpPr>
              <p:cNvPr id="4" name="Content Placeholder 3"/>
              <p:cNvSpPr>
                <a:spLocks noGrp="1"/>
              </p:cNvSpPr>
              <p:nvPr>
                <p:ph sz="half" idx="2"/>
              </p:nvPr>
            </p:nvSpPr>
            <p:spPr/>
            <p:txBody>
              <a:bodyPr>
                <a:normAutofit fontScale="92500" lnSpcReduction="10000"/>
              </a:bodyPr>
              <a:lstStyle/>
              <a:p>
                <a14:m>
                  <m:oMath xmlns:m="http://schemas.openxmlformats.org/officeDocument/2006/math">
                    <m:r>
                      <a:rPr lang="en-US" sz="4000" i="1" smtClean="0">
                        <a:latin typeface="Cambria Math" panose="02040503050406030204" pitchFamily="18" charset="0"/>
                      </a:rPr>
                      <m:t>𝐹</m:t>
                    </m:r>
                    <m:r>
                      <a:rPr lang="en-US" sz="4000" i="0">
                        <a:latin typeface="Cambria Math" panose="02040503050406030204" pitchFamily="18" charset="0"/>
                      </a:rPr>
                      <m:t>=</m:t>
                    </m:r>
                    <m:f>
                      <m:fPr>
                        <m:ctrlPr>
                          <a:rPr lang="en-US" sz="4000" i="1">
                            <a:latin typeface="Cambria Math" panose="02040503050406030204" pitchFamily="18" charset="0"/>
                          </a:rPr>
                        </m:ctrlPr>
                      </m:fPr>
                      <m:num>
                        <m:r>
                          <a:rPr lang="en-US" sz="4000" i="1">
                            <a:latin typeface="Cambria Math" panose="02040503050406030204" pitchFamily="18" charset="0"/>
                          </a:rPr>
                          <m:t>𝑘</m:t>
                        </m:r>
                        <m:r>
                          <a:rPr lang="en-US" sz="4000" i="0">
                            <a:latin typeface="Cambria Math" panose="02040503050406030204" pitchFamily="18" charset="0"/>
                          </a:rPr>
                          <m:t>⋅</m:t>
                        </m:r>
                        <m:sSub>
                          <m:sSubPr>
                            <m:ctrlPr>
                              <a:rPr lang="en-US" sz="4000" i="1">
                                <a:latin typeface="Cambria Math" panose="02040503050406030204" pitchFamily="18" charset="0"/>
                              </a:rPr>
                            </m:ctrlPr>
                          </m:sSubPr>
                          <m:e>
                            <m:r>
                              <a:rPr lang="en-US" sz="4000" i="1">
                                <a:latin typeface="Cambria Math" panose="02040503050406030204" pitchFamily="18" charset="0"/>
                              </a:rPr>
                              <m:t>𝑄</m:t>
                            </m:r>
                          </m:e>
                          <m:sub>
                            <m:r>
                              <a:rPr lang="en-US" sz="4000" i="0">
                                <a:latin typeface="Cambria Math" panose="02040503050406030204" pitchFamily="18" charset="0"/>
                              </a:rPr>
                              <m:t>1</m:t>
                            </m:r>
                          </m:sub>
                        </m:sSub>
                        <m:r>
                          <a:rPr lang="en-US" sz="4000" i="0">
                            <a:latin typeface="Cambria Math" panose="02040503050406030204" pitchFamily="18" charset="0"/>
                          </a:rPr>
                          <m:t>⋅</m:t>
                        </m:r>
                        <m:sSub>
                          <m:sSubPr>
                            <m:ctrlPr>
                              <a:rPr lang="en-US" sz="4000" i="1">
                                <a:latin typeface="Cambria Math" panose="02040503050406030204" pitchFamily="18" charset="0"/>
                              </a:rPr>
                            </m:ctrlPr>
                          </m:sSubPr>
                          <m:e>
                            <m:r>
                              <a:rPr lang="en-US" sz="4000" i="1">
                                <a:latin typeface="Cambria Math" panose="02040503050406030204" pitchFamily="18" charset="0"/>
                              </a:rPr>
                              <m:t>𝑄</m:t>
                            </m:r>
                          </m:e>
                          <m:sub>
                            <m:r>
                              <a:rPr lang="en-US" sz="4000" i="0">
                                <a:latin typeface="Cambria Math" panose="02040503050406030204" pitchFamily="18" charset="0"/>
                              </a:rPr>
                              <m:t>2</m:t>
                            </m:r>
                          </m:sub>
                        </m:sSub>
                      </m:num>
                      <m:den>
                        <m:sSup>
                          <m:sSupPr>
                            <m:ctrlPr>
                              <a:rPr lang="en-US" sz="4000" i="1">
                                <a:latin typeface="Cambria Math" panose="02040503050406030204" pitchFamily="18" charset="0"/>
                              </a:rPr>
                            </m:ctrlPr>
                          </m:sSupPr>
                          <m:e>
                            <m:r>
                              <a:rPr lang="en-US" sz="4000" i="1">
                                <a:latin typeface="Cambria Math" panose="02040503050406030204" pitchFamily="18" charset="0"/>
                              </a:rPr>
                              <m:t>𝑑</m:t>
                            </m:r>
                          </m:e>
                          <m:sup>
                            <m:r>
                              <a:rPr lang="en-US" sz="4000" i="0">
                                <a:latin typeface="Cambria Math" panose="02040503050406030204" pitchFamily="18" charset="0"/>
                              </a:rPr>
                              <m:t>2</m:t>
                            </m:r>
                          </m:sup>
                        </m:sSup>
                      </m:den>
                    </m:f>
                  </m:oMath>
                </a14:m>
                <a:endParaRPr lang="en-US" sz="4000" dirty="0"/>
              </a:p>
              <a:p>
                <a:r>
                  <a:rPr lang="en-US" dirty="0"/>
                  <a:t>Q1=quantity of charge on object 1 (C)</a:t>
                </a:r>
              </a:p>
              <a:p>
                <a:r>
                  <a:rPr lang="en-US" dirty="0"/>
                  <a:t>Q2=quantity of charge on object 2 (C)</a:t>
                </a:r>
              </a:p>
              <a:p>
                <a:r>
                  <a:rPr lang="en-US" dirty="0"/>
                  <a:t>d=The distance of separation between the two objects (m).</a:t>
                </a:r>
              </a:p>
              <a:p>
                <a:r>
                  <a:rPr lang="en-US" dirty="0"/>
                  <a:t>k= The proportionality constant known as Coulomb’s Law Constant.</a:t>
                </a:r>
              </a:p>
            </p:txBody>
          </p:sp>
        </mc:Choice>
        <mc:Fallback>
          <p:sp>
            <p:nvSpPr>
              <p:cNvPr id="4" name="Content Placeholder 3"/>
              <p:cNvSpPr>
                <a:spLocks noGrp="1" noRot="1" noChangeAspect="1" noMove="1" noResize="1" noEditPoints="1" noAdjustHandles="1" noChangeArrowheads="1" noChangeShapeType="1" noTextEdit="1"/>
              </p:cNvSpPr>
              <p:nvPr>
                <p:ph sz="half" idx="2"/>
              </p:nvPr>
            </p:nvSpPr>
            <p:spPr>
              <a:blipFill>
                <a:blip r:embed="rId2"/>
                <a:stretch>
                  <a:fillRect l="-494" r="-2225" b="-1518"/>
                </a:stretch>
              </a:blipFill>
            </p:spPr>
            <p:txBody>
              <a:bodyPr/>
              <a:lstStyle/>
              <a:p>
                <a:r>
                  <a:rPr lang="en-US">
                    <a:noFill/>
                  </a:rPr>
                  <a:t> </a:t>
                </a:r>
              </a:p>
            </p:txBody>
          </p:sp>
        </mc:Fallback>
      </mc:AlternateContent>
    </p:spTree>
    <p:extLst>
      <p:ext uri="{BB962C8B-B14F-4D97-AF65-F5344CB8AC3E}">
        <p14:creationId xmlns:p14="http://schemas.microsoft.com/office/powerpoint/2010/main" val="401983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coulombs law constant</a:t>
            </a:r>
          </a:p>
        </p:txBody>
      </p:sp>
      <p:sp>
        <p:nvSpPr>
          <p:cNvPr id="6" name="Content Placeholder 5"/>
          <p:cNvSpPr>
            <a:spLocks noGrp="1"/>
          </p:cNvSpPr>
          <p:nvPr>
            <p:ph idx="1"/>
          </p:nvPr>
        </p:nvSpPr>
        <p:spPr/>
        <p:txBody>
          <a:bodyPr/>
          <a:lstStyle/>
          <a:p>
            <a:r>
              <a:rPr lang="en-US" sz="2800" dirty="0"/>
              <a:t>k</a:t>
            </a:r>
          </a:p>
          <a:p>
            <a:r>
              <a:rPr lang="en-US" sz="2800" dirty="0"/>
              <a:t>The value of the constant is dependent upon the medium that the charged objects are immersed in.</a:t>
            </a:r>
          </a:p>
          <a:p>
            <a:r>
              <a:rPr lang="en-US" sz="2800" dirty="0"/>
              <a:t>Air has the approximate value of 9.0 x 10^9 N x m^2/C^2</a:t>
            </a:r>
          </a:p>
          <a:p>
            <a:endParaRPr lang="en-US" dirty="0"/>
          </a:p>
        </p:txBody>
      </p:sp>
    </p:spTree>
    <p:extLst>
      <p:ext uri="{BB962C8B-B14F-4D97-AF65-F5344CB8AC3E}">
        <p14:creationId xmlns:p14="http://schemas.microsoft.com/office/powerpoint/2010/main" val="3550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coulomb’s law do?</a:t>
            </a:r>
          </a:p>
        </p:txBody>
      </p:sp>
      <p:sp>
        <p:nvSpPr>
          <p:cNvPr id="3" name="Content Placeholder 2"/>
          <p:cNvSpPr>
            <a:spLocks noGrp="1"/>
          </p:cNvSpPr>
          <p:nvPr>
            <p:ph idx="1"/>
          </p:nvPr>
        </p:nvSpPr>
        <p:spPr/>
        <p:txBody>
          <a:bodyPr/>
          <a:lstStyle/>
          <a:p>
            <a:r>
              <a:rPr lang="en-US" dirty="0"/>
              <a:t>Provides an accurate description of the force between two object whenever the objects act as </a:t>
            </a:r>
            <a:r>
              <a:rPr lang="en-US" dirty="0">
                <a:highlight>
                  <a:srgbClr val="00FF00"/>
                </a:highlight>
              </a:rPr>
              <a:t>point charges</a:t>
            </a:r>
            <a:r>
              <a:rPr lang="en-US" dirty="0"/>
              <a:t>.</a:t>
            </a:r>
          </a:p>
          <a:p>
            <a:r>
              <a:rPr lang="en-US" dirty="0"/>
              <a:t>Key to remember: Charges can be positive or negative.  This means that an object either has an excess or shortage of electrons. </a:t>
            </a:r>
            <a:r>
              <a:rPr lang="en-US" dirty="0">
                <a:highlight>
                  <a:srgbClr val="00FF00"/>
                </a:highlight>
              </a:rPr>
              <a:t>DO NOT USE + or – signs in the calculations of the force!</a:t>
            </a:r>
          </a:p>
          <a:p>
            <a:endParaRPr lang="en-US" dirty="0">
              <a:highlight>
                <a:srgbClr val="00FF00"/>
              </a:highlight>
            </a:endParaRPr>
          </a:p>
        </p:txBody>
      </p:sp>
    </p:spTree>
    <p:extLst>
      <p:ext uri="{BB962C8B-B14F-4D97-AF65-F5344CB8AC3E}">
        <p14:creationId xmlns:p14="http://schemas.microsoft.com/office/powerpoint/2010/main" val="3668098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Coulomb’s examples</a:t>
            </a:r>
          </a:p>
        </p:txBody>
      </p:sp>
      <p:sp>
        <p:nvSpPr>
          <p:cNvPr id="3" name="Content Placeholder 2"/>
          <p:cNvSpPr>
            <a:spLocks noGrp="1"/>
          </p:cNvSpPr>
          <p:nvPr>
            <p:ph idx="1"/>
          </p:nvPr>
        </p:nvSpPr>
        <p:spPr>
          <a:xfrm>
            <a:off x="684211" y="685801"/>
            <a:ext cx="10484531" cy="4103914"/>
          </a:xfrm>
        </p:spPr>
        <p:txBody>
          <a:bodyPr>
            <a:normAutofit/>
          </a:bodyPr>
          <a:lstStyle/>
          <a:p>
            <a:r>
              <a:rPr lang="en-US" dirty="0"/>
              <a:t>Determine the electrical force of attraction between two balloons with separate charges of +3.5 x 10^-8 C and -2.9 x 10^-8 C when separated by a distance of 0.65 m.</a:t>
            </a:r>
          </a:p>
          <a:p>
            <a:r>
              <a:rPr lang="en-US" dirty="0"/>
              <a:t>Step 1: Identify known values in variable form.</a:t>
            </a:r>
          </a:p>
          <a:p>
            <a:pPr lvl="1"/>
            <a:r>
              <a:rPr lang="en-US" dirty="0"/>
              <a:t>Q1 = +3.5 x 10^-8 and Q2 = -2.9 x 10^-8</a:t>
            </a:r>
          </a:p>
          <a:p>
            <a:pPr lvl="1"/>
            <a:r>
              <a:rPr lang="en-US" dirty="0"/>
              <a:t>D = 0.65 m</a:t>
            </a:r>
          </a:p>
          <a:p>
            <a:r>
              <a:rPr lang="en-US" dirty="0"/>
              <a:t>Step 2: Identify the requested value</a:t>
            </a:r>
          </a:p>
          <a:p>
            <a:pPr lvl="1"/>
            <a:r>
              <a:rPr lang="en-US" dirty="0"/>
              <a:t>F = ??</a:t>
            </a:r>
          </a:p>
          <a:p>
            <a:r>
              <a:rPr lang="en-US" dirty="0"/>
              <a:t>Step 3: Substitute and solve.</a:t>
            </a:r>
          </a:p>
          <a:p>
            <a:r>
              <a:rPr lang="en-US" dirty="0"/>
              <a:t>Answer: 2.16 x 10^-5 N, attractive</a:t>
            </a:r>
          </a:p>
        </p:txBody>
      </p:sp>
    </p:spTree>
    <p:extLst>
      <p:ext uri="{BB962C8B-B14F-4D97-AF65-F5344CB8AC3E}">
        <p14:creationId xmlns:p14="http://schemas.microsoft.com/office/powerpoint/2010/main" val="3479608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a:bodyPr>
          <a:lstStyle/>
          <a:p>
            <a:r>
              <a:rPr lang="en-US" sz="2400" dirty="0"/>
              <a:t>Determine the electrical force of attraction between two balloons that are charged with the opposite type of charge but the same quantity of charge.  The charge on the balloons is 6.0 x 10^-7 C and they are separated by a distance of 0.5 m.</a:t>
            </a:r>
          </a:p>
          <a:p>
            <a:r>
              <a:rPr lang="en-US" sz="2400" dirty="0"/>
              <a:t>Answer: 1.3 x 10^-2 N, attractive (rounded)</a:t>
            </a:r>
          </a:p>
        </p:txBody>
      </p:sp>
    </p:spTree>
    <p:extLst>
      <p:ext uri="{BB962C8B-B14F-4D97-AF65-F5344CB8AC3E}">
        <p14:creationId xmlns:p14="http://schemas.microsoft.com/office/powerpoint/2010/main" val="255087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inverse square law!</a:t>
            </a:r>
          </a:p>
        </p:txBody>
      </p:sp>
      <p:sp>
        <p:nvSpPr>
          <p:cNvPr id="3" name="Content Placeholder 2"/>
          <p:cNvSpPr>
            <a:spLocks noGrp="1"/>
          </p:cNvSpPr>
          <p:nvPr>
            <p:ph sz="half" idx="1"/>
          </p:nvPr>
        </p:nvSpPr>
        <p:spPr/>
        <p:txBody>
          <a:bodyPr/>
          <a:lstStyle/>
          <a:p>
            <a:r>
              <a:rPr lang="en-US" sz="2400" dirty="0"/>
              <a:t>The pattern between electrostatic force and distance is an inverse square law.</a:t>
            </a:r>
          </a:p>
          <a:p>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4266909518"/>
              </p:ext>
            </p:extLst>
          </p:nvPr>
        </p:nvGraphicFramePr>
        <p:xfrm>
          <a:off x="5808663" y="1501972"/>
          <a:ext cx="4933951" cy="2985359"/>
        </p:xfrm>
        <a:graphic>
          <a:graphicData uri="http://schemas.openxmlformats.org/drawingml/2006/table">
            <a:tbl>
              <a:tblPr/>
              <a:tblGrid>
                <a:gridCol w="264319">
                  <a:extLst>
                    <a:ext uri="{9D8B030D-6E8A-4147-A177-3AD203B41FA5}">
                      <a16:colId xmlns:a16="http://schemas.microsoft.com/office/drawing/2014/main" val="1195663108"/>
                    </a:ext>
                  </a:extLst>
                </a:gridCol>
                <a:gridCol w="2334816">
                  <a:extLst>
                    <a:ext uri="{9D8B030D-6E8A-4147-A177-3AD203B41FA5}">
                      <a16:colId xmlns:a16="http://schemas.microsoft.com/office/drawing/2014/main" val="3014429280"/>
                    </a:ext>
                  </a:extLst>
                </a:gridCol>
                <a:gridCol w="2334816">
                  <a:extLst>
                    <a:ext uri="{9D8B030D-6E8A-4147-A177-3AD203B41FA5}">
                      <a16:colId xmlns:a16="http://schemas.microsoft.com/office/drawing/2014/main" val="2479621068"/>
                    </a:ext>
                  </a:extLst>
                </a:gridCol>
              </a:tblGrid>
              <a:tr h="995119">
                <a:tc>
                  <a:txBody>
                    <a:bodyPr/>
                    <a:lstStyle/>
                    <a:p>
                      <a:r>
                        <a:rPr lang="en-US" sz="1300" b="1"/>
                        <a:t>Row</a:t>
                      </a:r>
                      <a:endParaRPr lang="en-US" sz="1300"/>
                    </a:p>
                  </a:txBody>
                  <a:tcPr marL="66080" marR="66080" marT="33040" marB="33040" anchor="ctr">
                    <a:lnL>
                      <a:noFill/>
                    </a:lnL>
                    <a:lnR>
                      <a:noFill/>
                    </a:lnR>
                    <a:lnT>
                      <a:noFill/>
                    </a:lnT>
                    <a:lnB>
                      <a:noFill/>
                    </a:lnB>
                  </a:tcPr>
                </a:tc>
                <a:tc>
                  <a:txBody>
                    <a:bodyPr/>
                    <a:lstStyle/>
                    <a:p>
                      <a:r>
                        <a:rPr lang="en-US" sz="1300" b="1"/>
                        <a:t>Separation Distance</a:t>
                      </a:r>
                      <a:endParaRPr lang="en-US" sz="1300"/>
                    </a:p>
                  </a:txBody>
                  <a:tcPr marL="66080" marR="66080" marT="33040" marB="33040" anchor="ctr">
                    <a:lnL>
                      <a:noFill/>
                    </a:lnL>
                    <a:lnR>
                      <a:noFill/>
                    </a:lnR>
                    <a:lnT>
                      <a:noFill/>
                    </a:lnT>
                    <a:lnB>
                      <a:noFill/>
                    </a:lnB>
                  </a:tcPr>
                </a:tc>
                <a:tc>
                  <a:txBody>
                    <a:bodyPr/>
                    <a:lstStyle/>
                    <a:p>
                      <a:r>
                        <a:rPr lang="en-US" sz="1300" b="1"/>
                        <a:t>Electrostatic Force</a:t>
                      </a:r>
                      <a:endParaRPr lang="en-US" sz="1300"/>
                    </a:p>
                  </a:txBody>
                  <a:tcPr marL="66080" marR="66080" marT="33040" marB="33040" anchor="ctr">
                    <a:lnL>
                      <a:noFill/>
                    </a:lnL>
                    <a:lnR>
                      <a:noFill/>
                    </a:lnR>
                    <a:lnT>
                      <a:noFill/>
                    </a:lnT>
                    <a:lnB>
                      <a:noFill/>
                    </a:lnB>
                  </a:tcPr>
                </a:tc>
                <a:extLst>
                  <a:ext uri="{0D108BD9-81ED-4DB2-BD59-A6C34878D82A}">
                    <a16:rowId xmlns:a16="http://schemas.microsoft.com/office/drawing/2014/main" val="608453483"/>
                  </a:ext>
                </a:extLst>
              </a:tr>
              <a:tr h="398048">
                <a:tc>
                  <a:txBody>
                    <a:bodyPr/>
                    <a:lstStyle/>
                    <a:p>
                      <a:r>
                        <a:rPr lang="en-US" sz="1300"/>
                        <a:t>1</a:t>
                      </a:r>
                    </a:p>
                  </a:txBody>
                  <a:tcPr marL="66080" marR="66080" marT="33040" marB="33040" anchor="ctr">
                    <a:lnL>
                      <a:noFill/>
                    </a:lnL>
                    <a:lnR>
                      <a:noFill/>
                    </a:lnR>
                    <a:lnT>
                      <a:noFill/>
                    </a:lnT>
                    <a:lnB>
                      <a:noFill/>
                    </a:lnB>
                  </a:tcPr>
                </a:tc>
                <a:tc>
                  <a:txBody>
                    <a:bodyPr/>
                    <a:lstStyle/>
                    <a:p>
                      <a:r>
                        <a:rPr lang="en-US" sz="1300"/>
                        <a:t>20.0 cm</a:t>
                      </a:r>
                    </a:p>
                  </a:txBody>
                  <a:tcPr marL="66080" marR="66080" marT="33040" marB="33040" anchor="ctr">
                    <a:lnL>
                      <a:noFill/>
                    </a:lnL>
                    <a:lnR>
                      <a:noFill/>
                    </a:lnR>
                    <a:lnT>
                      <a:noFill/>
                    </a:lnT>
                    <a:lnB>
                      <a:noFill/>
                    </a:lnB>
                  </a:tcPr>
                </a:tc>
                <a:tc>
                  <a:txBody>
                    <a:bodyPr/>
                    <a:lstStyle/>
                    <a:p>
                      <a:r>
                        <a:rPr lang="en-US" sz="1300"/>
                        <a:t>0.1280 N</a:t>
                      </a:r>
                    </a:p>
                  </a:txBody>
                  <a:tcPr marL="66080" marR="66080" marT="33040" marB="33040" anchor="ctr">
                    <a:lnL>
                      <a:noFill/>
                    </a:lnL>
                    <a:lnR>
                      <a:noFill/>
                    </a:lnR>
                    <a:lnT>
                      <a:noFill/>
                    </a:lnT>
                    <a:lnB>
                      <a:noFill/>
                    </a:lnB>
                  </a:tcPr>
                </a:tc>
                <a:extLst>
                  <a:ext uri="{0D108BD9-81ED-4DB2-BD59-A6C34878D82A}">
                    <a16:rowId xmlns:a16="http://schemas.microsoft.com/office/drawing/2014/main" val="2547935751"/>
                  </a:ext>
                </a:extLst>
              </a:tr>
              <a:tr h="398048">
                <a:tc>
                  <a:txBody>
                    <a:bodyPr/>
                    <a:lstStyle/>
                    <a:p>
                      <a:r>
                        <a:rPr lang="en-US" sz="1300"/>
                        <a:t>2</a:t>
                      </a:r>
                    </a:p>
                  </a:txBody>
                  <a:tcPr marL="66080" marR="66080" marT="33040" marB="33040" anchor="ctr">
                    <a:lnL>
                      <a:noFill/>
                    </a:lnL>
                    <a:lnR>
                      <a:noFill/>
                    </a:lnR>
                    <a:lnT>
                      <a:noFill/>
                    </a:lnT>
                    <a:lnB>
                      <a:noFill/>
                    </a:lnB>
                  </a:tcPr>
                </a:tc>
                <a:tc>
                  <a:txBody>
                    <a:bodyPr/>
                    <a:lstStyle/>
                    <a:p>
                      <a:r>
                        <a:rPr lang="en-US" sz="1300"/>
                        <a:t>40.0 cm</a:t>
                      </a:r>
                    </a:p>
                  </a:txBody>
                  <a:tcPr marL="66080" marR="66080" marT="33040" marB="33040" anchor="ctr">
                    <a:lnL>
                      <a:noFill/>
                    </a:lnL>
                    <a:lnR>
                      <a:noFill/>
                    </a:lnR>
                    <a:lnT>
                      <a:noFill/>
                    </a:lnT>
                    <a:lnB>
                      <a:noFill/>
                    </a:lnB>
                  </a:tcPr>
                </a:tc>
                <a:tc>
                  <a:txBody>
                    <a:bodyPr/>
                    <a:lstStyle/>
                    <a:p>
                      <a:r>
                        <a:rPr lang="en-US" sz="1300"/>
                        <a:t>0.0320 N</a:t>
                      </a:r>
                    </a:p>
                  </a:txBody>
                  <a:tcPr marL="66080" marR="66080" marT="33040" marB="33040" anchor="ctr">
                    <a:lnL>
                      <a:noFill/>
                    </a:lnL>
                    <a:lnR>
                      <a:noFill/>
                    </a:lnR>
                    <a:lnT>
                      <a:noFill/>
                    </a:lnT>
                    <a:lnB>
                      <a:noFill/>
                    </a:lnB>
                  </a:tcPr>
                </a:tc>
                <a:extLst>
                  <a:ext uri="{0D108BD9-81ED-4DB2-BD59-A6C34878D82A}">
                    <a16:rowId xmlns:a16="http://schemas.microsoft.com/office/drawing/2014/main" val="591337722"/>
                  </a:ext>
                </a:extLst>
              </a:tr>
              <a:tr h="398048">
                <a:tc>
                  <a:txBody>
                    <a:bodyPr/>
                    <a:lstStyle/>
                    <a:p>
                      <a:r>
                        <a:rPr lang="en-US" sz="1300"/>
                        <a:t>3</a:t>
                      </a:r>
                    </a:p>
                  </a:txBody>
                  <a:tcPr marL="66080" marR="66080" marT="33040" marB="33040" anchor="ctr">
                    <a:lnL>
                      <a:noFill/>
                    </a:lnL>
                    <a:lnR>
                      <a:noFill/>
                    </a:lnR>
                    <a:lnT>
                      <a:noFill/>
                    </a:lnT>
                    <a:lnB>
                      <a:noFill/>
                    </a:lnB>
                  </a:tcPr>
                </a:tc>
                <a:tc>
                  <a:txBody>
                    <a:bodyPr/>
                    <a:lstStyle/>
                    <a:p>
                      <a:r>
                        <a:rPr lang="en-US" sz="1300"/>
                        <a:t>60.0 cm</a:t>
                      </a:r>
                    </a:p>
                  </a:txBody>
                  <a:tcPr marL="66080" marR="66080" marT="33040" marB="33040" anchor="ctr">
                    <a:lnL>
                      <a:noFill/>
                    </a:lnL>
                    <a:lnR>
                      <a:noFill/>
                    </a:lnR>
                    <a:lnT>
                      <a:noFill/>
                    </a:lnT>
                    <a:lnB>
                      <a:noFill/>
                    </a:lnB>
                  </a:tcPr>
                </a:tc>
                <a:tc>
                  <a:txBody>
                    <a:bodyPr/>
                    <a:lstStyle/>
                    <a:p>
                      <a:r>
                        <a:rPr lang="en-US" sz="1300"/>
                        <a:t>0.0142 N</a:t>
                      </a:r>
                    </a:p>
                  </a:txBody>
                  <a:tcPr marL="66080" marR="66080" marT="33040" marB="33040" anchor="ctr">
                    <a:lnL>
                      <a:noFill/>
                    </a:lnL>
                    <a:lnR>
                      <a:noFill/>
                    </a:lnR>
                    <a:lnT>
                      <a:noFill/>
                    </a:lnT>
                    <a:lnB>
                      <a:noFill/>
                    </a:lnB>
                  </a:tcPr>
                </a:tc>
                <a:extLst>
                  <a:ext uri="{0D108BD9-81ED-4DB2-BD59-A6C34878D82A}">
                    <a16:rowId xmlns:a16="http://schemas.microsoft.com/office/drawing/2014/main" val="10496766"/>
                  </a:ext>
                </a:extLst>
              </a:tr>
              <a:tr h="398048">
                <a:tc>
                  <a:txBody>
                    <a:bodyPr/>
                    <a:lstStyle/>
                    <a:p>
                      <a:r>
                        <a:rPr lang="en-US" sz="1300"/>
                        <a:t>4</a:t>
                      </a:r>
                    </a:p>
                  </a:txBody>
                  <a:tcPr marL="66080" marR="66080" marT="33040" marB="33040" anchor="ctr">
                    <a:lnL>
                      <a:noFill/>
                    </a:lnL>
                    <a:lnR>
                      <a:noFill/>
                    </a:lnR>
                    <a:lnT>
                      <a:noFill/>
                    </a:lnT>
                    <a:lnB>
                      <a:noFill/>
                    </a:lnB>
                  </a:tcPr>
                </a:tc>
                <a:tc>
                  <a:txBody>
                    <a:bodyPr/>
                    <a:lstStyle/>
                    <a:p>
                      <a:r>
                        <a:rPr lang="en-US" sz="1300"/>
                        <a:t>80.0 cm</a:t>
                      </a:r>
                    </a:p>
                  </a:txBody>
                  <a:tcPr marL="66080" marR="66080" marT="33040" marB="33040" anchor="ctr">
                    <a:lnL>
                      <a:noFill/>
                    </a:lnL>
                    <a:lnR>
                      <a:noFill/>
                    </a:lnR>
                    <a:lnT>
                      <a:noFill/>
                    </a:lnT>
                    <a:lnB>
                      <a:noFill/>
                    </a:lnB>
                  </a:tcPr>
                </a:tc>
                <a:tc>
                  <a:txBody>
                    <a:bodyPr/>
                    <a:lstStyle/>
                    <a:p>
                      <a:r>
                        <a:rPr lang="en-US" sz="1300"/>
                        <a:t>0.0080 N</a:t>
                      </a:r>
                    </a:p>
                  </a:txBody>
                  <a:tcPr marL="66080" marR="66080" marT="33040" marB="33040" anchor="ctr">
                    <a:lnL>
                      <a:noFill/>
                    </a:lnL>
                    <a:lnR>
                      <a:noFill/>
                    </a:lnR>
                    <a:lnT>
                      <a:noFill/>
                    </a:lnT>
                    <a:lnB>
                      <a:noFill/>
                    </a:lnB>
                  </a:tcPr>
                </a:tc>
                <a:extLst>
                  <a:ext uri="{0D108BD9-81ED-4DB2-BD59-A6C34878D82A}">
                    <a16:rowId xmlns:a16="http://schemas.microsoft.com/office/drawing/2014/main" val="1310595852"/>
                  </a:ext>
                </a:extLst>
              </a:tr>
              <a:tr h="398048">
                <a:tc>
                  <a:txBody>
                    <a:bodyPr/>
                    <a:lstStyle/>
                    <a:p>
                      <a:r>
                        <a:rPr lang="en-US" sz="1300"/>
                        <a:t>5</a:t>
                      </a:r>
                    </a:p>
                  </a:txBody>
                  <a:tcPr marL="66080" marR="66080" marT="33040" marB="33040" anchor="ctr">
                    <a:lnL>
                      <a:noFill/>
                    </a:lnL>
                    <a:lnR>
                      <a:noFill/>
                    </a:lnR>
                    <a:lnT>
                      <a:noFill/>
                    </a:lnT>
                    <a:lnB>
                      <a:noFill/>
                    </a:lnB>
                  </a:tcPr>
                </a:tc>
                <a:tc>
                  <a:txBody>
                    <a:bodyPr/>
                    <a:lstStyle/>
                    <a:p>
                      <a:r>
                        <a:rPr lang="en-US" sz="1300"/>
                        <a:t>100.0 cm</a:t>
                      </a:r>
                    </a:p>
                  </a:txBody>
                  <a:tcPr marL="66080" marR="66080" marT="33040" marB="33040" anchor="ctr">
                    <a:lnL>
                      <a:noFill/>
                    </a:lnL>
                    <a:lnR>
                      <a:noFill/>
                    </a:lnR>
                    <a:lnT>
                      <a:noFill/>
                    </a:lnT>
                    <a:lnB>
                      <a:noFill/>
                    </a:lnB>
                  </a:tcPr>
                </a:tc>
                <a:tc>
                  <a:txBody>
                    <a:bodyPr/>
                    <a:lstStyle/>
                    <a:p>
                      <a:r>
                        <a:rPr lang="en-US" sz="1300" dirty="0"/>
                        <a:t>0.0051 N</a:t>
                      </a:r>
                    </a:p>
                  </a:txBody>
                  <a:tcPr marL="66080" marR="66080" marT="33040" marB="33040" anchor="ctr">
                    <a:lnL>
                      <a:noFill/>
                    </a:lnL>
                    <a:lnR>
                      <a:noFill/>
                    </a:lnR>
                    <a:lnT>
                      <a:noFill/>
                    </a:lnT>
                    <a:lnB>
                      <a:noFill/>
                    </a:lnB>
                  </a:tcPr>
                </a:tc>
                <a:extLst>
                  <a:ext uri="{0D108BD9-81ED-4DB2-BD59-A6C34878D82A}">
                    <a16:rowId xmlns:a16="http://schemas.microsoft.com/office/drawing/2014/main" val="3484683437"/>
                  </a:ext>
                </a:extLst>
              </a:tr>
            </a:tbl>
          </a:graphicData>
        </a:graphic>
      </p:graphicFrame>
    </p:spTree>
    <p:extLst>
      <p:ext uri="{BB962C8B-B14F-4D97-AF65-F5344CB8AC3E}">
        <p14:creationId xmlns:p14="http://schemas.microsoft.com/office/powerpoint/2010/main" val="334985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WireframeBuilding">
      <a:dk1>
        <a:srgbClr val="404040"/>
      </a:dk1>
      <a:lt1>
        <a:sysClr val="window" lastClr="FFFFFF"/>
      </a:lt1>
      <a:dk2>
        <a:srgbClr val="000000"/>
      </a:dk2>
      <a:lt2>
        <a:srgbClr val="E4F9F9"/>
      </a:lt2>
      <a:accent1>
        <a:srgbClr val="1BDCFF"/>
      </a:accent1>
      <a:accent2>
        <a:srgbClr val="3AC673"/>
      </a:accent2>
      <a:accent3>
        <a:srgbClr val="F6BD1E"/>
      </a:accent3>
      <a:accent4>
        <a:srgbClr val="C74167"/>
      </a:accent4>
      <a:accent5>
        <a:srgbClr val="F17E1F"/>
      </a:accent5>
      <a:accent6>
        <a:srgbClr val="6681CC"/>
      </a:accent6>
      <a:hlink>
        <a:srgbClr val="F17E1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WireframeBuilding">
      <a:dk1>
        <a:srgbClr val="404040"/>
      </a:dk1>
      <a:lt1>
        <a:sysClr val="window" lastClr="FFFFFF"/>
      </a:lt1>
      <a:dk2>
        <a:srgbClr val="000000"/>
      </a:dk2>
      <a:lt2>
        <a:srgbClr val="E4F9F9"/>
      </a:lt2>
      <a:accent1>
        <a:srgbClr val="1BDCFF"/>
      </a:accent1>
      <a:accent2>
        <a:srgbClr val="3AC673"/>
      </a:accent2>
      <a:accent3>
        <a:srgbClr val="F6BD1E"/>
      </a:accent3>
      <a:accent4>
        <a:srgbClr val="C74167"/>
      </a:accent4>
      <a:accent5>
        <a:srgbClr val="F17E1F"/>
      </a:accent5>
      <a:accent6>
        <a:srgbClr val="6681CC"/>
      </a:accent6>
      <a:hlink>
        <a:srgbClr val="F17E1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30C5B9-1E5F-4356-968E-2FC64955BFF3}">
  <ds:schemaRef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40262f94-9f35-4ac3-9a90-690165a166b7"/>
    <ds:schemaRef ds:uri="http://schemas.microsoft.com/office/2006/documentManagement/types"/>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2E6DFB71-5650-4E53-8134-FCF33ECDD3D1}">
  <ds:schemaRefs>
    <ds:schemaRef ds:uri="http://schemas.microsoft.com/sharepoint/v3/contenttype/forms"/>
  </ds:schemaRefs>
</ds:datastoreItem>
</file>

<file path=customXml/itemProps3.xml><?xml version="1.0" encoding="utf-8"?>
<ds:datastoreItem xmlns:ds="http://schemas.openxmlformats.org/officeDocument/2006/customXml" ds:itemID="{8DD6EEDF-527A-4587-A446-F1DE3EAF9D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1399</TotalTime>
  <Words>1278</Words>
  <Application>Microsoft Office PowerPoint</Application>
  <PresentationFormat>Widescreen</PresentationFormat>
  <Paragraphs>134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Cambria Math</vt:lpstr>
      <vt:lpstr>Century Gothic</vt:lpstr>
      <vt:lpstr>Wingdings 3</vt:lpstr>
      <vt:lpstr>Slice</vt:lpstr>
      <vt:lpstr>Electric force</vt:lpstr>
      <vt:lpstr>Charge interactions are forces</vt:lpstr>
      <vt:lpstr>Coulomb’s law</vt:lpstr>
      <vt:lpstr>THE EQUATION</vt:lpstr>
      <vt:lpstr>The coulombs law constant</vt:lpstr>
      <vt:lpstr>What does coulomb’s law do?</vt:lpstr>
      <vt:lpstr>Coulomb’s examples</vt:lpstr>
      <vt:lpstr>continued</vt:lpstr>
      <vt:lpstr>Another inverse square law!</vt:lpstr>
      <vt:lpstr>Electric Force and Acceleration</vt:lpstr>
      <vt:lpstr>Configurations of three or more charges</vt:lpstr>
      <vt:lpstr>Example</vt:lpstr>
      <vt:lpstr>Electric field</vt:lpstr>
      <vt:lpstr>Electric field intensity</vt:lpstr>
      <vt:lpstr>Another formula for electric field strength</vt:lpstr>
      <vt:lpstr>The direction of the electric field vector</vt:lpstr>
      <vt:lpstr>Electric field lines</vt:lpstr>
      <vt:lpstr>Rules for drawing electric field patterns</vt:lpstr>
      <vt:lpstr>Electric field lines for configurations of two or more charges.</vt:lpstr>
      <vt:lpstr>Showing the vectors that led to the resultant vector</vt:lpstr>
      <vt:lpstr>Drawing the field lines</vt:lpstr>
      <vt:lpstr>More configurations Pay close attention to the direction of the arrows for the charges.</vt:lpstr>
      <vt:lpstr>The rules</vt:lpstr>
      <vt:lpstr>Examples (identify the charges)</vt:lpstr>
      <vt:lpstr>Electric fields and conductors</vt:lpstr>
      <vt:lpstr>Charged conductors</vt:lpstr>
      <vt:lpstr>PowerPoint Presentation</vt:lpstr>
      <vt:lpstr>A faraday cage!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force</dc:title>
  <dc:creator>DeLacy Humbert</dc:creator>
  <cp:lastModifiedBy>DeLacy Humbert</cp:lastModifiedBy>
  <cp:revision>17</cp:revision>
  <dcterms:created xsi:type="dcterms:W3CDTF">2017-04-06T15:49:34Z</dcterms:created>
  <dcterms:modified xsi:type="dcterms:W3CDTF">2017-04-07T15:09:26Z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