
<file path=[Content_Types].xml><?xml version="1.0" encoding="utf-8"?>
<Types xmlns="http://schemas.openxmlformats.org/package/2006/content-types">
  <Default Extension="png" ContentType="image/png"/>
  <Default Extension="jpeg" ContentType="image/jpeg"/>
  <Default Extension="jpg&amp;ehk=fOFfBdVQptlGrTFhDX4Ndg&amp;r=0&amp;pid=OfficeInsert" ContentType="image/jpeg"/>
  <Default Extension="rels" ContentType="application/vnd.openxmlformats-package.relationships+xml"/>
  <Default Extension="xml" ContentType="application/xml"/>
  <Default Extension="gif" ContentType="image/gif"/>
  <Default Extension="jpg" ContentType="image/jpeg"/>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62"/>
  </p:notesMasterIdLst>
  <p:handoutMasterIdLst>
    <p:handoutMasterId r:id="rId63"/>
  </p:handoutMasterIdLst>
  <p:sldIdLst>
    <p:sldId id="263" r:id="rId3"/>
    <p:sldId id="264" r:id="rId4"/>
    <p:sldId id="268" r:id="rId5"/>
    <p:sldId id="269" r:id="rId6"/>
    <p:sldId id="270"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94" r:id="rId24"/>
    <p:sldId id="288" r:id="rId25"/>
    <p:sldId id="289" r:id="rId26"/>
    <p:sldId id="290" r:id="rId27"/>
    <p:sldId id="291" r:id="rId28"/>
    <p:sldId id="292" r:id="rId29"/>
    <p:sldId id="293" r:id="rId30"/>
    <p:sldId id="295" r:id="rId31"/>
    <p:sldId id="296" r:id="rId32"/>
    <p:sldId id="297" r:id="rId33"/>
    <p:sldId id="298" r:id="rId34"/>
    <p:sldId id="299" r:id="rId35"/>
    <p:sldId id="300" r:id="rId36"/>
    <p:sldId id="301" r:id="rId37"/>
    <p:sldId id="304" r:id="rId38"/>
    <p:sldId id="302" r:id="rId39"/>
    <p:sldId id="303" r:id="rId40"/>
    <p:sldId id="305" r:id="rId41"/>
    <p:sldId id="306" r:id="rId42"/>
    <p:sldId id="307" r:id="rId43"/>
    <p:sldId id="308" r:id="rId44"/>
    <p:sldId id="309" r:id="rId45"/>
    <p:sldId id="310" r:id="rId46"/>
    <p:sldId id="311" r:id="rId47"/>
    <p:sldId id="312" r:id="rId48"/>
    <p:sldId id="313" r:id="rId49"/>
    <p:sldId id="314" r:id="rId50"/>
    <p:sldId id="315" r:id="rId51"/>
    <p:sldId id="316" r:id="rId52"/>
    <p:sldId id="317" r:id="rId53"/>
    <p:sldId id="318" r:id="rId54"/>
    <p:sldId id="319" r:id="rId55"/>
    <p:sldId id="320" r:id="rId56"/>
    <p:sldId id="321" r:id="rId57"/>
    <p:sldId id="322" r:id="rId58"/>
    <p:sldId id="323" r:id="rId59"/>
    <p:sldId id="324" r:id="rId60"/>
    <p:sldId id="325"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8" d="100"/>
          <a:sy n="48" d="100"/>
        </p:scale>
        <p:origin x="67" y="902"/>
      </p:cViewPr>
      <p:guideLst/>
    </p:cSldViewPr>
  </p:slideViewPr>
  <p:notesTextViewPr>
    <p:cViewPr>
      <p:scale>
        <a:sx n="3" d="2"/>
        <a:sy n="3" d="2"/>
      </p:scale>
      <p:origin x="0" y="0"/>
    </p:cViewPr>
  </p:notesTextViewPr>
  <p:notesViewPr>
    <p:cSldViewPr snapToGrid="0" showGuides="1">
      <p:cViewPr varScale="1">
        <p:scale>
          <a:sx n="79" d="100"/>
          <a:sy n="79" d="100"/>
        </p:scale>
        <p:origin x="85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handoutMaster" Target="handoutMasters/handoutMaster1.xml"/><Relationship Id="rId68"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E60FF6-4F02-41AF-9D79-9820270FCBD6}" type="datetimeFigureOut">
              <a:rPr lang="en-US" smtClean="0"/>
              <a:t>4/17/2017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57CFDA-6ECB-4984-BC1D-18C52F424572}" type="slidenum">
              <a:rPr lang="en-US" smtClean="0"/>
              <a:t>‹#›</a:t>
            </a:fld>
            <a:endParaRPr lang="en-US" dirty="0"/>
          </a:p>
        </p:txBody>
      </p:sp>
    </p:spTree>
    <p:extLst>
      <p:ext uri="{BB962C8B-B14F-4D97-AF65-F5344CB8AC3E}">
        <p14:creationId xmlns:p14="http://schemas.microsoft.com/office/powerpoint/2010/main" val="1205525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3609C5-75BB-4414-9338-7A1C0CAD17B5}" type="datetimeFigureOut">
              <a:rPr lang="en-US" smtClean="0"/>
              <a:t>4/17/2017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BF0A6-9DE7-4D4F-86C7-D6F614E29483}" type="slidenum">
              <a:rPr lang="en-US" smtClean="0"/>
              <a:t>‹#›</a:t>
            </a:fld>
            <a:endParaRPr lang="en-US" dirty="0"/>
          </a:p>
        </p:txBody>
      </p:sp>
    </p:spTree>
    <p:extLst>
      <p:ext uri="{BB962C8B-B14F-4D97-AF65-F5344CB8AC3E}">
        <p14:creationId xmlns:p14="http://schemas.microsoft.com/office/powerpoint/2010/main" val="186959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1</a:t>
            </a:fld>
            <a:endParaRPr lang="en-US" dirty="0"/>
          </a:p>
        </p:txBody>
      </p:sp>
    </p:spTree>
    <p:extLst>
      <p:ext uri="{BB962C8B-B14F-4D97-AF65-F5344CB8AC3E}">
        <p14:creationId xmlns:p14="http://schemas.microsoft.com/office/powerpoint/2010/main" val="25772678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12188952" cy="6858000"/>
          </a:xfrm>
          <a:prstGeom prst="rect">
            <a:avLst/>
          </a:prstGeom>
          <a:gradFill flip="none" rotWithShape="1">
            <a:gsLst>
              <a:gs pos="0">
                <a:schemeClr val="bg1"/>
              </a:gs>
              <a:gs pos="56000">
                <a:schemeClr val="bg2">
                  <a:lumMod val="40000"/>
                  <a:lumOff val="60000"/>
                </a:schemeClr>
              </a:gs>
              <a:gs pos="100000">
                <a:schemeClr val="bg2">
                  <a:lumMod val="20000"/>
                  <a:lumOff val="80000"/>
                </a:schemeClr>
              </a:gs>
            </a:gsLst>
            <a:lin ang="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7F03E7ED-526C-43D7-BA41-7DEE51FD568E}" type="datetime1">
              <a:rPr lang="en-US" smtClean="0"/>
              <a:t>4/17/2017</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01CF334-2D5C-4859-84A6-CA7E6E43FAEB}" type="slidenum">
              <a:rPr lang="en-US" smtClean="0"/>
              <a:t>‹#›</a:t>
            </a:fld>
            <a:endParaRPr lang="en-US" dirty="0"/>
          </a:p>
        </p:txBody>
      </p:sp>
      <p:sp>
        <p:nvSpPr>
          <p:cNvPr id="22" name="Subtitle 21"/>
          <p:cNvSpPr>
            <a:spLocks noGrp="1"/>
          </p:cNvSpPr>
          <p:nvPr>
            <p:ph type="subTitle" idx="1"/>
          </p:nvPr>
        </p:nvSpPr>
        <p:spPr>
          <a:xfrm>
            <a:off x="6012180" y="1850064"/>
            <a:ext cx="57734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4" name="Title 13"/>
          <p:cNvSpPr>
            <a:spLocks noGrp="1"/>
          </p:cNvSpPr>
          <p:nvPr>
            <p:ph type="ctrTitle"/>
          </p:nvPr>
        </p:nvSpPr>
        <p:spPr>
          <a:xfrm>
            <a:off x="6012180" y="359898"/>
            <a:ext cx="5773420" cy="1472184"/>
          </a:xfrm>
        </p:spPr>
        <p:txBody>
          <a:bodyPr anchor="b"/>
          <a:lstStyle>
            <a:lvl1pPr algn="l">
              <a:defRPr/>
            </a:lvl1pPr>
            <a:extLst/>
          </a:lstStyle>
          <a:p>
            <a:r>
              <a:rPr kumimoji="0" lang="en-US"/>
              <a:t>Click to edit Master title style</a:t>
            </a:r>
            <a:endParaRPr kumimoji="0"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
            <a:ext cx="5864352" cy="6851904"/>
          </a:xfrm>
          <a:prstGeom prst="rect">
            <a:avLst/>
          </a:prstGeom>
        </p:spPr>
      </p:pic>
    </p:spTree>
    <p:extLst>
      <p:ext uri="{BB962C8B-B14F-4D97-AF65-F5344CB8AC3E}">
        <p14:creationId xmlns:p14="http://schemas.microsoft.com/office/powerpoint/2010/main" val="29629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5BF403F-04F5-4D09-800D-7870715B9ED9}" type="datetime1">
              <a:rPr lang="en-US" smtClean="0"/>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260847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677687C-0397-4298-B160-26D34EC67BB0}" type="datetime1">
              <a:rPr lang="en-US" smtClean="0"/>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Tree>
    <p:extLst>
      <p:ext uri="{BB962C8B-B14F-4D97-AF65-F5344CB8AC3E}">
        <p14:creationId xmlns:p14="http://schemas.microsoft.com/office/powerpoint/2010/main" val="302940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5965177-F084-49E7-ADEE-00812B3D582B}" type="datetime1">
              <a:rPr lang="en-US" smtClean="0"/>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150811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1422400" y="-54"/>
            <a:ext cx="1076545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 name="Text Placeholder 2"/>
          <p:cNvSpPr>
            <a:spLocks noGrp="1"/>
          </p:cNvSpPr>
          <p:nvPr>
            <p:ph type="body" idx="1"/>
          </p:nvPr>
        </p:nvSpPr>
        <p:spPr>
          <a:xfrm>
            <a:off x="1805940" y="1066800"/>
            <a:ext cx="10166316"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2" name="Title 1"/>
          <p:cNvSpPr>
            <a:spLocks noGrp="1"/>
          </p:cNvSpPr>
          <p:nvPr>
            <p:ph type="title"/>
          </p:nvPr>
        </p:nvSpPr>
        <p:spPr>
          <a:xfrm>
            <a:off x="1805940" y="2600325"/>
            <a:ext cx="10166316" cy="2286000"/>
          </a:xfrm>
        </p:spPr>
        <p:txBody>
          <a:bodyPr anchor="t"/>
          <a:lstStyle>
            <a:lvl1pPr algn="l">
              <a:lnSpc>
                <a:spcPts val="4500"/>
              </a:lnSpc>
              <a:buNone/>
              <a:defRPr sz="4000" b="1" cap="all"/>
            </a:lvl1pPr>
            <a:extLst/>
          </a:lstStyle>
          <a:p>
            <a:r>
              <a:rPr kumimoji="0" lang="en-US"/>
              <a:t>Click to edit Master title style</a:t>
            </a:r>
          </a:p>
        </p:txBody>
      </p:sp>
      <p:sp>
        <p:nvSpPr>
          <p:cNvPr id="7" name="Date Placeholder 6"/>
          <p:cNvSpPr>
            <a:spLocks noGrp="1"/>
          </p:cNvSpPr>
          <p:nvPr>
            <p:ph type="dt" sz="half" idx="10"/>
          </p:nvPr>
        </p:nvSpPr>
        <p:spPr/>
        <p:txBody>
          <a:bodyPr/>
          <a:lstStyle/>
          <a:p>
            <a:fld id="{D67C39ED-27B9-4997-BF90-3A238D0607E9}" type="datetime1">
              <a:rPr lang="en-US" smtClean="0"/>
              <a:t>4/17/2017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401CF334-2D5C-4859-84A6-CA7E6E43FAEB}" type="slidenum">
              <a:rPr lang="en-US" smtClean="0"/>
              <a:pPr/>
              <a:t>‹#›</a:t>
            </a:fld>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spTree>
    <p:extLst>
      <p:ext uri="{BB962C8B-B14F-4D97-AF65-F5344CB8AC3E}">
        <p14:creationId xmlns:p14="http://schemas.microsoft.com/office/powerpoint/2010/main" val="237570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3AC4FCC-F745-44A0-B2E4-C91714F31EB6}" type="datetime1">
              <a:rPr lang="en-US" smtClean="0"/>
              <a:t>4/17/2017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Tree>
    <p:extLst>
      <p:ext uri="{BB962C8B-B14F-4D97-AF65-F5344CB8AC3E}">
        <p14:creationId xmlns:p14="http://schemas.microsoft.com/office/powerpoint/2010/main" val="256316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79D0EA4-DCC4-4D4C-953F-F31E92EE505C}" type="datetime1">
              <a:rPr lang="en-US" smtClean="0"/>
              <a:t>4/17/2017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Tree>
    <p:extLst>
      <p:ext uri="{BB962C8B-B14F-4D97-AF65-F5344CB8AC3E}">
        <p14:creationId xmlns:p14="http://schemas.microsoft.com/office/powerpoint/2010/main" val="378850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2542F08-6BA5-45A1-80AB-C11AC921B6C6}" type="datetime1">
              <a:rPr lang="en-US" smtClean="0"/>
              <a:t>4/17/2017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Tree>
    <p:extLst>
      <p:ext uri="{BB962C8B-B14F-4D97-AF65-F5344CB8AC3E}">
        <p14:creationId xmlns:p14="http://schemas.microsoft.com/office/powerpoint/2010/main" val="7625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D82A9-7CD7-4D15-868B-D8AF30864858}" type="datetime1">
              <a:rPr lang="en-US" smtClean="0"/>
              <a:t>4/17/2017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62534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7B6BC6A-4AB7-47F1-904A-90BC8DD816B4}" type="datetime1">
              <a:rPr lang="en-US" smtClean="0"/>
              <a:t>4/17/2017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0" y="1406964"/>
            <a:ext cx="108712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2" name="Title 1"/>
          <p:cNvSpPr>
            <a:spLocks noGrp="1"/>
          </p:cNvSpPr>
          <p:nvPr>
            <p:ph type="title"/>
          </p:nvPr>
        </p:nvSpPr>
        <p:spPr>
          <a:xfrm>
            <a:off x="609600" y="216778"/>
            <a:ext cx="10871200" cy="1162050"/>
          </a:xfrm>
          <a:ln>
            <a:noFill/>
          </a:ln>
        </p:spPr>
        <p:txBody>
          <a:bodyPr anchor="b"/>
          <a:lstStyle>
            <a:lvl1pPr algn="l">
              <a:lnSpc>
                <a:spcPts val="2000"/>
              </a:lnSpc>
              <a:buNone/>
              <a:defRPr sz="2200" b="1" cap="all" baseline="0"/>
            </a:lvl1pPr>
            <a:extLst/>
          </a:lstStyle>
          <a:p>
            <a:r>
              <a:rPr kumimoji="0" lang="en-US"/>
              <a:t>Click to edit Master title style</a:t>
            </a:r>
          </a:p>
        </p:txBody>
      </p:sp>
    </p:spTree>
    <p:extLst>
      <p:ext uri="{BB962C8B-B14F-4D97-AF65-F5344CB8AC3E}">
        <p14:creationId xmlns:p14="http://schemas.microsoft.com/office/powerpoint/2010/main" val="50323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D80BC9A-EBF0-4E12-A1D3-DD221366B0A1}" type="datetime1">
              <a:rPr lang="en-US" smtClean="0"/>
              <a:t>4/17/2017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Tree>
    <p:extLst>
      <p:ext uri="{BB962C8B-B14F-4D97-AF65-F5344CB8AC3E}">
        <p14:creationId xmlns:p14="http://schemas.microsoft.com/office/powerpoint/2010/main" val="250922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lumMod val="40000"/>
            <a:lumOff val="60000"/>
          </a:schemeClr>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0" y="0"/>
            <a:ext cx="12188952" cy="6858000"/>
            <a:chOff x="0" y="0"/>
            <a:chExt cx="12188952" cy="6858000"/>
          </a:xfrm>
        </p:grpSpPr>
        <p:sp>
          <p:nvSpPr>
            <p:cNvPr id="2" name="Rectangle 1"/>
            <p:cNvSpPr/>
            <p:nvPr userDrawn="1"/>
          </p:nvSpPr>
          <p:spPr>
            <a:xfrm>
              <a:off x="0" y="0"/>
              <a:ext cx="12188952" cy="6858000"/>
            </a:xfrm>
            <a:prstGeom prst="rect">
              <a:avLst/>
            </a:prstGeom>
            <a:solidFill>
              <a:schemeClr val="bg2">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gr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1"/>
                </a:solidFill>
              </a:defRPr>
            </a:lvl1pPr>
            <a:extLst/>
          </a:lstStyle>
          <a:p>
            <a:fld id="{7157590A-740B-4548-A79B-F8E5167210D0}" type="datetime1">
              <a:rPr lang="en-US" smtClean="0"/>
              <a:t>4/17/2017</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1"/>
                </a:solidFill>
                <a:effectLst/>
              </a:defRPr>
            </a:lvl1pPr>
            <a:extLst/>
          </a:lstStyle>
          <a:p>
            <a:endParaRPr lang="en-US" dirty="0"/>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1"/>
                </a:solidFill>
                <a:effectLst/>
              </a:defRPr>
            </a:lvl1pPr>
            <a:extLst/>
          </a:lstStyle>
          <a:p>
            <a:fld id="{401CF334-2D5C-4859-84A6-CA7E6E43FAEB}" type="slidenum">
              <a:rPr lang="en-US" smtClean="0"/>
              <a:pPr/>
              <a:t>‹#›</a:t>
            </a:fld>
            <a:endParaRPr lang="en-US" dirty="0"/>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7"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8"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Tree>
    <p:extLst>
      <p:ext uri="{BB962C8B-B14F-4D97-AF65-F5344CB8AC3E}">
        <p14:creationId xmlns:p14="http://schemas.microsoft.com/office/powerpoint/2010/main" val="13847984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0" kern="1200">
          <a:solidFill>
            <a:schemeClr val="accent1"/>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youtube.com/watch?v=ZrMltpK6iAw&amp;list=PL8dPuuaLjXtN0ge7yDk_UA0ldZJdhwkoV&amp;index=27" TargetMode="External"/><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hyperlink" Target="http://commons.wikimedia.org/wiki/File:Electricity_pylon_near_colliers_wood_london.jp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9.jpg&amp;ehk=fOFfBdVQptlGrTFhDX4Ndg&amp;r=0&amp;pid=OfficeInsert"/><Relationship Id="rId2" Type="http://schemas.openxmlformats.org/officeDocument/2006/relationships/hyperlink" Target="https://www.youtube.com/watch?v=HXOok3mfMLM&amp;list=PL8dPuuaLjXtN0ge7yDk_UA0ldZJdhwkoV&amp;index=28" TargetMode="External"/><Relationship Id="rId1" Type="http://schemas.openxmlformats.org/officeDocument/2006/relationships/slideLayout" Target="../slideLayouts/slideLayout2.xml"/><Relationship Id="rId5" Type="http://schemas.openxmlformats.org/officeDocument/2006/relationships/hyperlink" Target="https://creativecommons.org/licenses/by-nc-nd/4.0/" TargetMode="External"/><Relationship Id="rId4" Type="http://schemas.openxmlformats.org/officeDocument/2006/relationships/hyperlink" Target="https://hospitalitystudy.wordpress.com/2013/09/22/"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physicsclassroom.com/Class/circuits/u9l3d.cf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I hope you are “open” to learning this material and have the “capacity” to internalize it…</a:t>
            </a:r>
          </a:p>
        </p:txBody>
      </p:sp>
      <p:sp>
        <p:nvSpPr>
          <p:cNvPr id="2" name="Title 1"/>
          <p:cNvSpPr>
            <a:spLocks noGrp="1"/>
          </p:cNvSpPr>
          <p:nvPr>
            <p:ph type="ctrTitle"/>
          </p:nvPr>
        </p:nvSpPr>
        <p:spPr/>
        <p:txBody>
          <a:bodyPr/>
          <a:lstStyle/>
          <a:p>
            <a:r>
              <a:rPr lang="en-US" dirty="0"/>
              <a:t>Circuits</a:t>
            </a:r>
          </a:p>
        </p:txBody>
      </p:sp>
    </p:spTree>
    <p:extLst>
      <p:ext uri="{BB962C8B-B14F-4D97-AF65-F5344CB8AC3E}">
        <p14:creationId xmlns:p14="http://schemas.microsoft.com/office/powerpoint/2010/main" val="2790583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684189" y="2566737"/>
            <a:ext cx="6457349" cy="1793708"/>
          </a:xfrm>
          <a:prstGeom prst="rect">
            <a:avLst/>
          </a:prstGeom>
        </p:spPr>
      </p:pic>
      <p:sp>
        <p:nvSpPr>
          <p:cNvPr id="3" name="Title 2"/>
          <p:cNvSpPr>
            <a:spLocks noGrp="1"/>
          </p:cNvSpPr>
          <p:nvPr>
            <p:ph type="title"/>
          </p:nvPr>
        </p:nvSpPr>
        <p:spPr/>
        <p:txBody>
          <a:bodyPr>
            <a:normAutofit fontScale="90000"/>
          </a:bodyPr>
          <a:lstStyle/>
          <a:p>
            <a:r>
              <a:rPr lang="en-US" dirty="0"/>
              <a:t>We Can Combine all Three Equations!</a:t>
            </a:r>
          </a:p>
        </p:txBody>
      </p:sp>
    </p:spTree>
    <p:extLst>
      <p:ext uri="{BB962C8B-B14F-4D97-AF65-F5344CB8AC3E}">
        <p14:creationId xmlns:p14="http://schemas.microsoft.com/office/powerpoint/2010/main" val="4189129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Determine the ...</a:t>
            </a:r>
          </a:p>
          <a:p>
            <a:r>
              <a:rPr lang="en-US" dirty="0"/>
              <a:t>a. ... current in a 60-watt bulb plugged into a 120-volt outlet. </a:t>
            </a:r>
          </a:p>
          <a:p>
            <a:r>
              <a:rPr lang="en-US" dirty="0"/>
              <a:t>b. ... current in a 120-watt bulb plugged into a 120-volt outlet.</a:t>
            </a:r>
          </a:p>
          <a:p>
            <a:r>
              <a:rPr lang="en-US" dirty="0"/>
              <a:t>c. ... power of a saw that draws 12 amps of current when plugged into a 120-volt outlet.</a:t>
            </a:r>
          </a:p>
          <a:p>
            <a:r>
              <a:rPr lang="en-US" dirty="0"/>
              <a:t>d. ... power of a toaster that draws 6 amps of current when plugged into a 120-volt outlet.</a:t>
            </a:r>
          </a:p>
          <a:p>
            <a:r>
              <a:rPr lang="en-US" dirty="0"/>
              <a:t>e. ... current in a 1000-watt microwave when plugged into a 120-volt outlet</a:t>
            </a:r>
          </a:p>
        </p:txBody>
      </p:sp>
      <p:sp>
        <p:nvSpPr>
          <p:cNvPr id="3" name="Title 2"/>
          <p:cNvSpPr>
            <a:spLocks noGrp="1"/>
          </p:cNvSpPr>
          <p:nvPr>
            <p:ph type="title"/>
          </p:nvPr>
        </p:nvSpPr>
        <p:spPr/>
        <p:txBody>
          <a:bodyPr/>
          <a:lstStyle/>
          <a:p>
            <a:r>
              <a:rPr lang="en-US" dirty="0"/>
              <a:t>Examples:</a:t>
            </a:r>
          </a:p>
        </p:txBody>
      </p:sp>
    </p:spTree>
    <p:extLst>
      <p:ext uri="{BB962C8B-B14F-4D97-AF65-F5344CB8AC3E}">
        <p14:creationId xmlns:p14="http://schemas.microsoft.com/office/powerpoint/2010/main" val="3886730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0.5 A</a:t>
            </a:r>
          </a:p>
          <a:p>
            <a:r>
              <a:rPr lang="en-US" dirty="0"/>
              <a:t>B) 1.0 A</a:t>
            </a:r>
          </a:p>
          <a:p>
            <a:r>
              <a:rPr lang="en-US" dirty="0"/>
              <a:t>C) 1440 W</a:t>
            </a:r>
          </a:p>
          <a:p>
            <a:r>
              <a:rPr lang="en-US" dirty="0"/>
              <a:t>D) 720 W</a:t>
            </a:r>
          </a:p>
          <a:p>
            <a:r>
              <a:rPr lang="en-US" dirty="0"/>
              <a:t>E) 8.3 A</a:t>
            </a:r>
          </a:p>
        </p:txBody>
      </p:sp>
      <p:sp>
        <p:nvSpPr>
          <p:cNvPr id="3" name="Title 2"/>
          <p:cNvSpPr>
            <a:spLocks noGrp="1"/>
          </p:cNvSpPr>
          <p:nvPr>
            <p:ph type="title"/>
          </p:nvPr>
        </p:nvSpPr>
        <p:spPr/>
        <p:txBody>
          <a:bodyPr/>
          <a:lstStyle/>
          <a:p>
            <a:r>
              <a:rPr lang="en-US" dirty="0"/>
              <a:t>Answers:</a:t>
            </a:r>
          </a:p>
        </p:txBody>
      </p:sp>
    </p:spTree>
    <p:extLst>
      <p:ext uri="{BB962C8B-B14F-4D97-AF65-F5344CB8AC3E}">
        <p14:creationId xmlns:p14="http://schemas.microsoft.com/office/powerpoint/2010/main" val="244246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An electrochemical cell supplies the energy needed to move a charge from a low potential location to a high potential location</a:t>
            </a:r>
          </a:p>
          <a:p>
            <a:r>
              <a:rPr lang="en-US" dirty="0"/>
              <a:t>The charge that flows through a circuit originates in the wires of the circuit. The charge carriers in wires are simply the electrons possessed by the atoms that make up the wires</a:t>
            </a:r>
          </a:p>
          <a:p>
            <a:r>
              <a:rPr lang="en-US" dirty="0"/>
              <a:t>Charge moves abnormally slowly - on average, about 1 meter in an hour - through a circuit. Yet as soon as a switched is turned to ON, charge located everywhere within the circuit begins to move</a:t>
            </a:r>
          </a:p>
          <a:p>
            <a:r>
              <a:rPr lang="en-US" dirty="0"/>
              <a:t>The rate at which charge flows is everywhere the same within an electric circuit. The rate at which charge flows into a light bulb is the same as the rate at which charge flows out of a light bulb</a:t>
            </a:r>
          </a:p>
          <a:p>
            <a:r>
              <a:rPr lang="en-US" dirty="0"/>
              <a:t>An electrical appliance such as a light bulb transforms the electrical energy of moving charge into other forms of energy such as light energy and thermal energy. Thus, the amount of electrical energy possessed by a charge as it exits an appliance is less than it possessed when it entered the appliance</a:t>
            </a:r>
          </a:p>
          <a:p>
            <a:endParaRPr lang="en-US" dirty="0"/>
          </a:p>
        </p:txBody>
      </p:sp>
      <p:sp>
        <p:nvSpPr>
          <p:cNvPr id="3" name="Title 2"/>
          <p:cNvSpPr>
            <a:spLocks noGrp="1"/>
          </p:cNvSpPr>
          <p:nvPr>
            <p:ph type="title"/>
          </p:nvPr>
        </p:nvSpPr>
        <p:spPr/>
        <p:txBody>
          <a:bodyPr/>
          <a:lstStyle/>
          <a:p>
            <a:r>
              <a:rPr lang="en-US" dirty="0"/>
              <a:t>Concepts</a:t>
            </a:r>
          </a:p>
        </p:txBody>
      </p:sp>
    </p:spTree>
    <p:extLst>
      <p:ext uri="{BB962C8B-B14F-4D97-AF65-F5344CB8AC3E}">
        <p14:creationId xmlns:p14="http://schemas.microsoft.com/office/powerpoint/2010/main" val="318704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pylon, outdoor object, sky&#10;&#10;Description generated with very high confidence">
            <a:hlinkClick r:id="rId2"/>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112544" y="1447800"/>
            <a:ext cx="3600450" cy="4800600"/>
          </a:xfrm>
        </p:spPr>
      </p:pic>
      <p:sp>
        <p:nvSpPr>
          <p:cNvPr id="3" name="Title 2"/>
          <p:cNvSpPr>
            <a:spLocks noGrp="1"/>
          </p:cNvSpPr>
          <p:nvPr>
            <p:ph type="title"/>
          </p:nvPr>
        </p:nvSpPr>
        <p:spPr/>
        <p:txBody>
          <a:bodyPr/>
          <a:lstStyle/>
          <a:p>
            <a:r>
              <a:rPr lang="en-US" dirty="0"/>
              <a:t>How does an Electron Move?</a:t>
            </a:r>
          </a:p>
        </p:txBody>
      </p:sp>
      <p:sp>
        <p:nvSpPr>
          <p:cNvPr id="6" name="TextBox 5"/>
          <p:cNvSpPr txBox="1"/>
          <p:nvPr/>
        </p:nvSpPr>
        <p:spPr>
          <a:xfrm>
            <a:off x="5112544" y="6317650"/>
            <a:ext cx="3600450" cy="230832"/>
          </a:xfrm>
          <a:prstGeom prst="rect">
            <a:avLst/>
          </a:prstGeom>
          <a:noFill/>
          <a:ln>
            <a:solidFill>
              <a:schemeClr val="bg2"/>
            </a:solidFill>
          </a:ln>
        </p:spPr>
        <p:txBody>
          <a:bodyPr wrap="square" rtlCol="0" anchor="ctr" anchorCtr="1">
            <a:spAutoFit/>
          </a:bodyPr>
          <a:lstStyle/>
          <a:p>
            <a:r>
              <a:rPr lang="en-US" sz="900">
                <a:hlinkClick r:id="rId4" tooltip="http://commons.wikimedia.org/wiki/File:Electricity_pylon_near_colliers_wood_london.jpg"/>
              </a:rPr>
              <a:t>This Photo</a:t>
            </a:r>
            <a:r>
              <a:rPr lang="en-US" sz="900"/>
              <a:t> by Unknown Author is licensed under </a:t>
            </a:r>
            <a:r>
              <a:rPr lang="en-US" sz="900">
                <a:hlinkClick r:id="rId5" tooltip="https://creativecommons.org/licenses/by-sa/3.0/"/>
              </a:rPr>
              <a:t>CC BY-SA</a:t>
            </a:r>
            <a:endParaRPr lang="en-US" sz="900"/>
          </a:p>
        </p:txBody>
      </p:sp>
    </p:spTree>
    <p:extLst>
      <p:ext uri="{BB962C8B-B14F-4D97-AF65-F5344CB8AC3E}">
        <p14:creationId xmlns:p14="http://schemas.microsoft.com/office/powerpoint/2010/main" val="30942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yellow sign on a pole&#10;&#10;Description generated with very high confidence">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83969" y="2083308"/>
            <a:ext cx="3657600" cy="3529584"/>
          </a:xfrm>
        </p:spPr>
      </p:pic>
      <p:sp>
        <p:nvSpPr>
          <p:cNvPr id="3" name="Title 2"/>
          <p:cNvSpPr>
            <a:spLocks noGrp="1"/>
          </p:cNvSpPr>
          <p:nvPr>
            <p:ph type="title"/>
          </p:nvPr>
        </p:nvSpPr>
        <p:spPr/>
        <p:txBody>
          <a:bodyPr/>
          <a:lstStyle/>
          <a:p>
            <a:r>
              <a:rPr lang="en-US" dirty="0"/>
              <a:t>Go With the FLOW!</a:t>
            </a:r>
          </a:p>
        </p:txBody>
      </p:sp>
      <p:sp>
        <p:nvSpPr>
          <p:cNvPr id="6" name="TextBox 5"/>
          <p:cNvSpPr txBox="1"/>
          <p:nvPr/>
        </p:nvSpPr>
        <p:spPr>
          <a:xfrm>
            <a:off x="5083969" y="7205636"/>
            <a:ext cx="3657600" cy="230832"/>
          </a:xfrm>
          <a:prstGeom prst="rect">
            <a:avLst/>
          </a:prstGeom>
          <a:noFill/>
          <a:ln>
            <a:solidFill>
              <a:schemeClr val="bg2"/>
            </a:solidFill>
          </a:ln>
        </p:spPr>
        <p:txBody>
          <a:bodyPr wrap="square" rtlCol="0" anchor="ctr" anchorCtr="1">
            <a:spAutoFit/>
          </a:bodyPr>
          <a:lstStyle/>
          <a:p>
            <a:r>
              <a:rPr lang="en-US" sz="900">
                <a:hlinkClick r:id="rId4" tooltip="https://hospitalitystudy.wordpress.com/2013/09/22/"/>
              </a:rPr>
              <a:t>This Photo</a:t>
            </a:r>
            <a:r>
              <a:rPr lang="en-US" sz="900"/>
              <a:t> by Unknown Author is licensed under </a:t>
            </a:r>
            <a:r>
              <a:rPr lang="en-US" sz="900">
                <a:hlinkClick r:id="rId5" tooltip="https://creativecommons.org/licenses/by-nc-nd/4.0/"/>
              </a:rPr>
              <a:t>CC BY-NC-ND</a:t>
            </a:r>
            <a:endParaRPr lang="en-US" sz="900"/>
          </a:p>
        </p:txBody>
      </p:sp>
    </p:spTree>
    <p:extLst>
      <p:ext uri="{BB962C8B-B14F-4D97-AF65-F5344CB8AC3E}">
        <p14:creationId xmlns:p14="http://schemas.microsoft.com/office/powerpoint/2010/main" val="1329140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Batteries are not rechargeable</a:t>
            </a:r>
          </a:p>
          <a:p>
            <a:pPr lvl="1"/>
            <a:r>
              <a:rPr lang="en-US" dirty="0"/>
              <a:t>No charge is lost in a battery only the energy to move charge, as charge does NOT reside in a battery.</a:t>
            </a:r>
          </a:p>
          <a:p>
            <a:pPr lvl="1"/>
            <a:r>
              <a:rPr lang="en-US" dirty="0"/>
              <a:t>They supply the energy to move a charge from a low potential location to a high potential location.</a:t>
            </a:r>
          </a:p>
          <a:p>
            <a:pPr lvl="1"/>
            <a:r>
              <a:rPr lang="en-US" dirty="0"/>
              <a:t>Charge originates in the wires of the circuit, not the battery or source</a:t>
            </a:r>
          </a:p>
          <a:p>
            <a:pPr lvl="1"/>
            <a:r>
              <a:rPr lang="en-US" dirty="0"/>
              <a:t>“rechargeable” batteries rely on turning chemical products back into chemical reactants.</a:t>
            </a:r>
          </a:p>
        </p:txBody>
      </p:sp>
      <p:sp>
        <p:nvSpPr>
          <p:cNvPr id="3" name="Title 2"/>
          <p:cNvSpPr>
            <a:spLocks noGrp="1"/>
          </p:cNvSpPr>
          <p:nvPr>
            <p:ph type="title"/>
          </p:nvPr>
        </p:nvSpPr>
        <p:spPr/>
        <p:txBody>
          <a:bodyPr/>
          <a:lstStyle/>
          <a:p>
            <a:r>
              <a:rPr lang="en-US" dirty="0"/>
              <a:t>Common Misconceptions</a:t>
            </a:r>
          </a:p>
        </p:txBody>
      </p:sp>
    </p:spTree>
    <p:extLst>
      <p:ext uri="{BB962C8B-B14F-4D97-AF65-F5344CB8AC3E}">
        <p14:creationId xmlns:p14="http://schemas.microsoft.com/office/powerpoint/2010/main" val="4088584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hindrance to the flow of charge.</a:t>
            </a:r>
          </a:p>
          <a:p>
            <a:r>
              <a:rPr lang="en-US" dirty="0"/>
              <a:t>What affects resistance?</a:t>
            </a:r>
          </a:p>
          <a:p>
            <a:pPr lvl="1"/>
            <a:r>
              <a:rPr lang="en-US" dirty="0"/>
              <a:t>The total length of wires.  Longer wire = more resistance.</a:t>
            </a:r>
          </a:p>
          <a:p>
            <a:pPr lvl="1"/>
            <a:r>
              <a:rPr lang="en-US" dirty="0"/>
              <a:t>Cross-sectional area of the wires.  Wider wire = more resistance.</a:t>
            </a:r>
          </a:p>
          <a:p>
            <a:pPr lvl="1"/>
            <a:r>
              <a:rPr lang="en-US" dirty="0"/>
              <a:t>Wire material. Higher resistivity = more resistance.</a:t>
            </a:r>
          </a:p>
          <a:p>
            <a:pPr lvl="1"/>
            <a:endParaRPr lang="en-US" dirty="0"/>
          </a:p>
        </p:txBody>
      </p:sp>
      <p:sp>
        <p:nvSpPr>
          <p:cNvPr id="3" name="Title 2"/>
          <p:cNvSpPr>
            <a:spLocks noGrp="1"/>
          </p:cNvSpPr>
          <p:nvPr>
            <p:ph type="title"/>
          </p:nvPr>
        </p:nvSpPr>
        <p:spPr/>
        <p:txBody>
          <a:bodyPr/>
          <a:lstStyle/>
          <a:p>
            <a:r>
              <a:rPr lang="en-US" dirty="0"/>
              <a:t>Resistance</a:t>
            </a:r>
          </a:p>
        </p:txBody>
      </p:sp>
    </p:spTree>
    <p:extLst>
      <p:ext uri="{BB962C8B-B14F-4D97-AF65-F5344CB8AC3E}">
        <p14:creationId xmlns:p14="http://schemas.microsoft.com/office/powerpoint/2010/main" val="2546389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31272150"/>
              </p:ext>
            </p:extLst>
          </p:nvPr>
        </p:nvGraphicFramePr>
        <p:xfrm>
          <a:off x="3609474" y="1386840"/>
          <a:ext cx="6208294" cy="4867656"/>
        </p:xfrm>
        <a:graphic>
          <a:graphicData uri="http://schemas.openxmlformats.org/drawingml/2006/table">
            <a:tbl>
              <a:tblPr/>
              <a:tblGrid>
                <a:gridCol w="3015458">
                  <a:extLst>
                    <a:ext uri="{9D8B030D-6E8A-4147-A177-3AD203B41FA5}">
                      <a16:colId xmlns:a16="http://schemas.microsoft.com/office/drawing/2014/main" val="922000955"/>
                    </a:ext>
                  </a:extLst>
                </a:gridCol>
                <a:gridCol w="3192836">
                  <a:extLst>
                    <a:ext uri="{9D8B030D-6E8A-4147-A177-3AD203B41FA5}">
                      <a16:colId xmlns:a16="http://schemas.microsoft.com/office/drawing/2014/main" val="498449167"/>
                    </a:ext>
                  </a:extLst>
                </a:gridCol>
              </a:tblGrid>
              <a:tr h="640080">
                <a:tc>
                  <a:txBody>
                    <a:bodyPr/>
                    <a:lstStyle/>
                    <a:p>
                      <a:r>
                        <a:rPr lang="en-US" sz="1300" b="1"/>
                        <a:t>Material</a:t>
                      </a:r>
                      <a:endParaRPr lang="en-US" sz="1300"/>
                    </a:p>
                  </a:txBody>
                  <a:tcPr marL="64008" marR="64008" marT="32004" marB="32004" anchor="b">
                    <a:lnL>
                      <a:noFill/>
                    </a:lnL>
                    <a:lnR>
                      <a:noFill/>
                    </a:lnR>
                    <a:lnT>
                      <a:noFill/>
                    </a:lnT>
                    <a:lnB>
                      <a:noFill/>
                    </a:lnB>
                  </a:tcPr>
                </a:tc>
                <a:tc>
                  <a:txBody>
                    <a:bodyPr/>
                    <a:lstStyle/>
                    <a:p>
                      <a:r>
                        <a:rPr lang="en-US" sz="1300" b="1"/>
                        <a:t>Resistivity(ohm•meter)</a:t>
                      </a:r>
                      <a:endParaRPr lang="en-US" sz="1300"/>
                    </a:p>
                  </a:txBody>
                  <a:tcPr marL="64008" marR="64008" marT="32004" marB="32004" anchor="ctr">
                    <a:lnL>
                      <a:noFill/>
                    </a:lnL>
                    <a:lnR>
                      <a:noFill/>
                    </a:lnR>
                    <a:lnT>
                      <a:noFill/>
                    </a:lnT>
                    <a:lnB>
                      <a:noFill/>
                    </a:lnB>
                  </a:tcPr>
                </a:tc>
                <a:extLst>
                  <a:ext uri="{0D108BD9-81ED-4DB2-BD59-A6C34878D82A}">
                    <a16:rowId xmlns:a16="http://schemas.microsoft.com/office/drawing/2014/main" val="3542236229"/>
                  </a:ext>
                </a:extLst>
              </a:tr>
              <a:tr h="256032">
                <a:tc>
                  <a:txBody>
                    <a:bodyPr/>
                    <a:lstStyle/>
                    <a:p>
                      <a:r>
                        <a:rPr lang="en-US" sz="1300"/>
                        <a:t>Silver</a:t>
                      </a:r>
                    </a:p>
                  </a:txBody>
                  <a:tcPr marL="64008" marR="64008" marT="32004" marB="32004" anchor="b">
                    <a:lnL>
                      <a:noFill/>
                    </a:lnL>
                    <a:lnR>
                      <a:noFill/>
                    </a:lnR>
                    <a:lnT>
                      <a:noFill/>
                    </a:lnT>
                    <a:lnB>
                      <a:noFill/>
                    </a:lnB>
                  </a:tcPr>
                </a:tc>
                <a:tc>
                  <a:txBody>
                    <a:bodyPr/>
                    <a:lstStyle/>
                    <a:p>
                      <a:r>
                        <a:rPr lang="en-US" sz="1300"/>
                        <a:t>1.59 x 10</a:t>
                      </a:r>
                      <a:r>
                        <a:rPr lang="en-US" sz="1300" baseline="30000"/>
                        <a:t>-8</a:t>
                      </a:r>
                      <a:endParaRPr lang="en-US" sz="1300"/>
                    </a:p>
                  </a:txBody>
                  <a:tcPr marL="64008" marR="64008" marT="32004" marB="32004" anchor="ctr">
                    <a:lnL>
                      <a:noFill/>
                    </a:lnL>
                    <a:lnR>
                      <a:noFill/>
                    </a:lnR>
                    <a:lnT>
                      <a:noFill/>
                    </a:lnT>
                    <a:lnB>
                      <a:noFill/>
                    </a:lnB>
                  </a:tcPr>
                </a:tc>
                <a:extLst>
                  <a:ext uri="{0D108BD9-81ED-4DB2-BD59-A6C34878D82A}">
                    <a16:rowId xmlns:a16="http://schemas.microsoft.com/office/drawing/2014/main" val="617270637"/>
                  </a:ext>
                </a:extLst>
              </a:tr>
              <a:tr h="256032">
                <a:tc>
                  <a:txBody>
                    <a:bodyPr/>
                    <a:lstStyle/>
                    <a:p>
                      <a:r>
                        <a:rPr lang="en-US" sz="1300"/>
                        <a:t>Copper</a:t>
                      </a:r>
                    </a:p>
                  </a:txBody>
                  <a:tcPr marL="64008" marR="64008" marT="32004" marB="32004" anchor="b">
                    <a:lnL>
                      <a:noFill/>
                    </a:lnL>
                    <a:lnR>
                      <a:noFill/>
                    </a:lnR>
                    <a:lnT>
                      <a:noFill/>
                    </a:lnT>
                    <a:lnB>
                      <a:noFill/>
                    </a:lnB>
                  </a:tcPr>
                </a:tc>
                <a:tc>
                  <a:txBody>
                    <a:bodyPr/>
                    <a:lstStyle/>
                    <a:p>
                      <a:r>
                        <a:rPr lang="en-US" sz="1300"/>
                        <a:t>1.7 x 10</a:t>
                      </a:r>
                      <a:r>
                        <a:rPr lang="en-US" sz="1300" baseline="30000"/>
                        <a:t>-8</a:t>
                      </a:r>
                      <a:endParaRPr lang="en-US" sz="1300"/>
                    </a:p>
                  </a:txBody>
                  <a:tcPr marL="64008" marR="64008" marT="32004" marB="32004" anchor="ctr">
                    <a:lnL>
                      <a:noFill/>
                    </a:lnL>
                    <a:lnR>
                      <a:noFill/>
                    </a:lnR>
                    <a:lnT>
                      <a:noFill/>
                    </a:lnT>
                    <a:lnB>
                      <a:noFill/>
                    </a:lnB>
                  </a:tcPr>
                </a:tc>
                <a:extLst>
                  <a:ext uri="{0D108BD9-81ED-4DB2-BD59-A6C34878D82A}">
                    <a16:rowId xmlns:a16="http://schemas.microsoft.com/office/drawing/2014/main" val="2813992572"/>
                  </a:ext>
                </a:extLst>
              </a:tr>
              <a:tr h="256032">
                <a:tc>
                  <a:txBody>
                    <a:bodyPr/>
                    <a:lstStyle/>
                    <a:p>
                      <a:r>
                        <a:rPr lang="en-US" sz="1300"/>
                        <a:t>Gold</a:t>
                      </a:r>
                    </a:p>
                  </a:txBody>
                  <a:tcPr marL="64008" marR="64008" marT="32004" marB="32004" anchor="b">
                    <a:lnL>
                      <a:noFill/>
                    </a:lnL>
                    <a:lnR>
                      <a:noFill/>
                    </a:lnR>
                    <a:lnT>
                      <a:noFill/>
                    </a:lnT>
                    <a:lnB>
                      <a:noFill/>
                    </a:lnB>
                  </a:tcPr>
                </a:tc>
                <a:tc>
                  <a:txBody>
                    <a:bodyPr/>
                    <a:lstStyle/>
                    <a:p>
                      <a:r>
                        <a:rPr lang="en-US" sz="1300"/>
                        <a:t>2.2 x 10</a:t>
                      </a:r>
                      <a:r>
                        <a:rPr lang="en-US" sz="1300" baseline="30000"/>
                        <a:t>-8</a:t>
                      </a:r>
                      <a:endParaRPr lang="en-US" sz="1300"/>
                    </a:p>
                  </a:txBody>
                  <a:tcPr marL="64008" marR="64008" marT="32004" marB="32004" anchor="ctr">
                    <a:lnL>
                      <a:noFill/>
                    </a:lnL>
                    <a:lnR>
                      <a:noFill/>
                    </a:lnR>
                    <a:lnT>
                      <a:noFill/>
                    </a:lnT>
                    <a:lnB>
                      <a:noFill/>
                    </a:lnB>
                  </a:tcPr>
                </a:tc>
                <a:extLst>
                  <a:ext uri="{0D108BD9-81ED-4DB2-BD59-A6C34878D82A}">
                    <a16:rowId xmlns:a16="http://schemas.microsoft.com/office/drawing/2014/main" val="2087840097"/>
                  </a:ext>
                </a:extLst>
              </a:tr>
              <a:tr h="256032">
                <a:tc>
                  <a:txBody>
                    <a:bodyPr/>
                    <a:lstStyle/>
                    <a:p>
                      <a:r>
                        <a:rPr lang="en-US" sz="1300"/>
                        <a:t>Aluminum</a:t>
                      </a:r>
                    </a:p>
                  </a:txBody>
                  <a:tcPr marL="64008" marR="64008" marT="32004" marB="32004" anchor="b">
                    <a:lnL>
                      <a:noFill/>
                    </a:lnL>
                    <a:lnR>
                      <a:noFill/>
                    </a:lnR>
                    <a:lnT>
                      <a:noFill/>
                    </a:lnT>
                    <a:lnB>
                      <a:noFill/>
                    </a:lnB>
                  </a:tcPr>
                </a:tc>
                <a:tc>
                  <a:txBody>
                    <a:bodyPr/>
                    <a:lstStyle/>
                    <a:p>
                      <a:r>
                        <a:rPr lang="en-US" sz="1300"/>
                        <a:t>2.8 x 10</a:t>
                      </a:r>
                      <a:r>
                        <a:rPr lang="en-US" sz="1300" baseline="30000"/>
                        <a:t>-8</a:t>
                      </a:r>
                      <a:endParaRPr lang="en-US" sz="1300"/>
                    </a:p>
                  </a:txBody>
                  <a:tcPr marL="64008" marR="64008" marT="32004" marB="32004" anchor="ctr">
                    <a:lnL>
                      <a:noFill/>
                    </a:lnL>
                    <a:lnR>
                      <a:noFill/>
                    </a:lnR>
                    <a:lnT>
                      <a:noFill/>
                    </a:lnT>
                    <a:lnB>
                      <a:noFill/>
                    </a:lnB>
                  </a:tcPr>
                </a:tc>
                <a:extLst>
                  <a:ext uri="{0D108BD9-81ED-4DB2-BD59-A6C34878D82A}">
                    <a16:rowId xmlns:a16="http://schemas.microsoft.com/office/drawing/2014/main" val="678580638"/>
                  </a:ext>
                </a:extLst>
              </a:tr>
              <a:tr h="256032">
                <a:tc>
                  <a:txBody>
                    <a:bodyPr/>
                    <a:lstStyle/>
                    <a:p>
                      <a:r>
                        <a:rPr lang="en-US" sz="1300"/>
                        <a:t>Tungsten</a:t>
                      </a:r>
                    </a:p>
                  </a:txBody>
                  <a:tcPr marL="64008" marR="64008" marT="32004" marB="32004" anchor="b">
                    <a:lnL>
                      <a:noFill/>
                    </a:lnL>
                    <a:lnR>
                      <a:noFill/>
                    </a:lnR>
                    <a:lnT>
                      <a:noFill/>
                    </a:lnT>
                    <a:lnB>
                      <a:noFill/>
                    </a:lnB>
                  </a:tcPr>
                </a:tc>
                <a:tc>
                  <a:txBody>
                    <a:bodyPr/>
                    <a:lstStyle/>
                    <a:p>
                      <a:r>
                        <a:rPr lang="en-US" sz="1300"/>
                        <a:t>5.6 x 10</a:t>
                      </a:r>
                      <a:r>
                        <a:rPr lang="en-US" sz="1300" baseline="30000"/>
                        <a:t>-8</a:t>
                      </a:r>
                      <a:endParaRPr lang="en-US" sz="1300"/>
                    </a:p>
                  </a:txBody>
                  <a:tcPr marL="64008" marR="64008" marT="32004" marB="32004" anchor="ctr">
                    <a:lnL>
                      <a:noFill/>
                    </a:lnL>
                    <a:lnR>
                      <a:noFill/>
                    </a:lnR>
                    <a:lnT>
                      <a:noFill/>
                    </a:lnT>
                    <a:lnB>
                      <a:noFill/>
                    </a:lnB>
                  </a:tcPr>
                </a:tc>
                <a:extLst>
                  <a:ext uri="{0D108BD9-81ED-4DB2-BD59-A6C34878D82A}">
                    <a16:rowId xmlns:a16="http://schemas.microsoft.com/office/drawing/2014/main" val="3621682991"/>
                  </a:ext>
                </a:extLst>
              </a:tr>
              <a:tr h="256032">
                <a:tc>
                  <a:txBody>
                    <a:bodyPr/>
                    <a:lstStyle/>
                    <a:p>
                      <a:r>
                        <a:rPr lang="en-US" sz="1300"/>
                        <a:t>Iron</a:t>
                      </a:r>
                    </a:p>
                  </a:txBody>
                  <a:tcPr marL="64008" marR="64008" marT="32004" marB="32004" anchor="b">
                    <a:lnL>
                      <a:noFill/>
                    </a:lnL>
                    <a:lnR>
                      <a:noFill/>
                    </a:lnR>
                    <a:lnT>
                      <a:noFill/>
                    </a:lnT>
                    <a:lnB>
                      <a:noFill/>
                    </a:lnB>
                  </a:tcPr>
                </a:tc>
                <a:tc>
                  <a:txBody>
                    <a:bodyPr/>
                    <a:lstStyle/>
                    <a:p>
                      <a:r>
                        <a:rPr lang="en-US" sz="1300"/>
                        <a:t>10 x 10</a:t>
                      </a:r>
                      <a:r>
                        <a:rPr lang="en-US" sz="1300" baseline="30000"/>
                        <a:t>-8</a:t>
                      </a:r>
                      <a:endParaRPr lang="en-US" sz="1300"/>
                    </a:p>
                  </a:txBody>
                  <a:tcPr marL="64008" marR="64008" marT="32004" marB="32004" anchor="ctr">
                    <a:lnL>
                      <a:noFill/>
                    </a:lnL>
                    <a:lnR>
                      <a:noFill/>
                    </a:lnR>
                    <a:lnT>
                      <a:noFill/>
                    </a:lnT>
                    <a:lnB>
                      <a:noFill/>
                    </a:lnB>
                  </a:tcPr>
                </a:tc>
                <a:extLst>
                  <a:ext uri="{0D108BD9-81ED-4DB2-BD59-A6C34878D82A}">
                    <a16:rowId xmlns:a16="http://schemas.microsoft.com/office/drawing/2014/main" val="3619072621"/>
                  </a:ext>
                </a:extLst>
              </a:tr>
              <a:tr h="256032">
                <a:tc>
                  <a:txBody>
                    <a:bodyPr/>
                    <a:lstStyle/>
                    <a:p>
                      <a:r>
                        <a:rPr lang="en-US" sz="1300"/>
                        <a:t>Platinum</a:t>
                      </a:r>
                    </a:p>
                  </a:txBody>
                  <a:tcPr marL="64008" marR="64008" marT="32004" marB="32004" anchor="b">
                    <a:lnL>
                      <a:noFill/>
                    </a:lnL>
                    <a:lnR>
                      <a:noFill/>
                    </a:lnR>
                    <a:lnT>
                      <a:noFill/>
                    </a:lnT>
                    <a:lnB>
                      <a:noFill/>
                    </a:lnB>
                  </a:tcPr>
                </a:tc>
                <a:tc>
                  <a:txBody>
                    <a:bodyPr/>
                    <a:lstStyle/>
                    <a:p>
                      <a:r>
                        <a:rPr lang="en-US" sz="1300"/>
                        <a:t>11 x 10</a:t>
                      </a:r>
                      <a:r>
                        <a:rPr lang="en-US" sz="1300" baseline="30000"/>
                        <a:t>-8</a:t>
                      </a:r>
                      <a:endParaRPr lang="en-US" sz="1300"/>
                    </a:p>
                  </a:txBody>
                  <a:tcPr marL="64008" marR="64008" marT="32004" marB="32004" anchor="ctr">
                    <a:lnL>
                      <a:noFill/>
                    </a:lnL>
                    <a:lnR>
                      <a:noFill/>
                    </a:lnR>
                    <a:lnT>
                      <a:noFill/>
                    </a:lnT>
                    <a:lnB>
                      <a:noFill/>
                    </a:lnB>
                  </a:tcPr>
                </a:tc>
                <a:extLst>
                  <a:ext uri="{0D108BD9-81ED-4DB2-BD59-A6C34878D82A}">
                    <a16:rowId xmlns:a16="http://schemas.microsoft.com/office/drawing/2014/main" val="2115632213"/>
                  </a:ext>
                </a:extLst>
              </a:tr>
              <a:tr h="256032">
                <a:tc>
                  <a:txBody>
                    <a:bodyPr/>
                    <a:lstStyle/>
                    <a:p>
                      <a:r>
                        <a:rPr lang="en-US" sz="1300"/>
                        <a:t>Lead</a:t>
                      </a:r>
                    </a:p>
                  </a:txBody>
                  <a:tcPr marL="64008" marR="64008" marT="32004" marB="32004" anchor="b">
                    <a:lnL>
                      <a:noFill/>
                    </a:lnL>
                    <a:lnR>
                      <a:noFill/>
                    </a:lnR>
                    <a:lnT>
                      <a:noFill/>
                    </a:lnT>
                    <a:lnB>
                      <a:noFill/>
                    </a:lnB>
                  </a:tcPr>
                </a:tc>
                <a:tc>
                  <a:txBody>
                    <a:bodyPr/>
                    <a:lstStyle/>
                    <a:p>
                      <a:r>
                        <a:rPr lang="en-US" sz="1300"/>
                        <a:t>22 x 10</a:t>
                      </a:r>
                      <a:r>
                        <a:rPr lang="en-US" sz="1300" baseline="30000"/>
                        <a:t>-8</a:t>
                      </a:r>
                      <a:endParaRPr lang="en-US" sz="1300"/>
                    </a:p>
                  </a:txBody>
                  <a:tcPr marL="64008" marR="64008" marT="32004" marB="32004" anchor="ctr">
                    <a:lnL>
                      <a:noFill/>
                    </a:lnL>
                    <a:lnR>
                      <a:noFill/>
                    </a:lnR>
                    <a:lnT>
                      <a:noFill/>
                    </a:lnT>
                    <a:lnB>
                      <a:noFill/>
                    </a:lnB>
                  </a:tcPr>
                </a:tc>
                <a:extLst>
                  <a:ext uri="{0D108BD9-81ED-4DB2-BD59-A6C34878D82A}">
                    <a16:rowId xmlns:a16="http://schemas.microsoft.com/office/drawing/2014/main" val="4104691387"/>
                  </a:ext>
                </a:extLst>
              </a:tr>
              <a:tr h="256032">
                <a:tc>
                  <a:txBody>
                    <a:bodyPr/>
                    <a:lstStyle/>
                    <a:p>
                      <a:r>
                        <a:rPr lang="en-US" sz="1300"/>
                        <a:t>Nichrome</a:t>
                      </a:r>
                    </a:p>
                  </a:txBody>
                  <a:tcPr marL="64008" marR="64008" marT="32004" marB="32004" anchor="b">
                    <a:lnL>
                      <a:noFill/>
                    </a:lnL>
                    <a:lnR>
                      <a:noFill/>
                    </a:lnR>
                    <a:lnT>
                      <a:noFill/>
                    </a:lnT>
                    <a:lnB>
                      <a:noFill/>
                    </a:lnB>
                  </a:tcPr>
                </a:tc>
                <a:tc>
                  <a:txBody>
                    <a:bodyPr/>
                    <a:lstStyle/>
                    <a:p>
                      <a:r>
                        <a:rPr lang="en-US" sz="1300"/>
                        <a:t>150 x 10</a:t>
                      </a:r>
                      <a:r>
                        <a:rPr lang="en-US" sz="1300" baseline="30000"/>
                        <a:t>-8</a:t>
                      </a:r>
                      <a:endParaRPr lang="en-US" sz="1300"/>
                    </a:p>
                  </a:txBody>
                  <a:tcPr marL="64008" marR="64008" marT="32004" marB="32004" anchor="ctr">
                    <a:lnL>
                      <a:noFill/>
                    </a:lnL>
                    <a:lnR>
                      <a:noFill/>
                    </a:lnR>
                    <a:lnT>
                      <a:noFill/>
                    </a:lnT>
                    <a:lnB>
                      <a:noFill/>
                    </a:lnB>
                  </a:tcPr>
                </a:tc>
                <a:extLst>
                  <a:ext uri="{0D108BD9-81ED-4DB2-BD59-A6C34878D82A}">
                    <a16:rowId xmlns:a16="http://schemas.microsoft.com/office/drawing/2014/main" val="3937017804"/>
                  </a:ext>
                </a:extLst>
              </a:tr>
              <a:tr h="256032">
                <a:tc>
                  <a:txBody>
                    <a:bodyPr/>
                    <a:lstStyle/>
                    <a:p>
                      <a:r>
                        <a:rPr lang="en-US" sz="1300"/>
                        <a:t>Carbon</a:t>
                      </a:r>
                    </a:p>
                  </a:txBody>
                  <a:tcPr marL="64008" marR="64008" marT="32004" marB="32004" anchor="b">
                    <a:lnL>
                      <a:noFill/>
                    </a:lnL>
                    <a:lnR>
                      <a:noFill/>
                    </a:lnR>
                    <a:lnT>
                      <a:noFill/>
                    </a:lnT>
                    <a:lnB>
                      <a:noFill/>
                    </a:lnB>
                  </a:tcPr>
                </a:tc>
                <a:tc>
                  <a:txBody>
                    <a:bodyPr/>
                    <a:lstStyle/>
                    <a:p>
                      <a:r>
                        <a:rPr lang="en-US" sz="1300"/>
                        <a:t>3.5 x 10</a:t>
                      </a:r>
                      <a:r>
                        <a:rPr lang="en-US" sz="1300" baseline="30000"/>
                        <a:t>-5</a:t>
                      </a:r>
                      <a:endParaRPr lang="en-US" sz="1300"/>
                    </a:p>
                  </a:txBody>
                  <a:tcPr marL="64008" marR="64008" marT="32004" marB="32004" anchor="ctr">
                    <a:lnL>
                      <a:noFill/>
                    </a:lnL>
                    <a:lnR>
                      <a:noFill/>
                    </a:lnR>
                    <a:lnT>
                      <a:noFill/>
                    </a:lnT>
                    <a:lnB>
                      <a:noFill/>
                    </a:lnB>
                  </a:tcPr>
                </a:tc>
                <a:extLst>
                  <a:ext uri="{0D108BD9-81ED-4DB2-BD59-A6C34878D82A}">
                    <a16:rowId xmlns:a16="http://schemas.microsoft.com/office/drawing/2014/main" val="4195900615"/>
                  </a:ext>
                </a:extLst>
              </a:tr>
              <a:tr h="448056">
                <a:tc>
                  <a:txBody>
                    <a:bodyPr/>
                    <a:lstStyle/>
                    <a:p>
                      <a:r>
                        <a:rPr lang="en-US" sz="1300"/>
                        <a:t>Polystyrene</a:t>
                      </a:r>
                    </a:p>
                  </a:txBody>
                  <a:tcPr marL="64008" marR="64008" marT="32004" marB="32004" anchor="b">
                    <a:lnL>
                      <a:noFill/>
                    </a:lnL>
                    <a:lnR>
                      <a:noFill/>
                    </a:lnR>
                    <a:lnT>
                      <a:noFill/>
                    </a:lnT>
                    <a:lnB>
                      <a:noFill/>
                    </a:lnB>
                  </a:tcPr>
                </a:tc>
                <a:tc>
                  <a:txBody>
                    <a:bodyPr/>
                    <a:lstStyle/>
                    <a:p>
                      <a:r>
                        <a:rPr lang="en-US" sz="1300"/>
                        <a:t>10</a:t>
                      </a:r>
                      <a:r>
                        <a:rPr lang="en-US" sz="1300" baseline="30000"/>
                        <a:t>7 </a:t>
                      </a:r>
                      <a:r>
                        <a:rPr lang="en-US" sz="1300"/>
                        <a:t>- 10</a:t>
                      </a:r>
                      <a:r>
                        <a:rPr lang="en-US" sz="1300" baseline="30000"/>
                        <a:t>11</a:t>
                      </a:r>
                      <a:endParaRPr lang="en-US" sz="1300"/>
                    </a:p>
                  </a:txBody>
                  <a:tcPr marL="64008" marR="64008" marT="32004" marB="32004" anchor="ctr">
                    <a:lnL>
                      <a:noFill/>
                    </a:lnL>
                    <a:lnR>
                      <a:noFill/>
                    </a:lnR>
                    <a:lnT>
                      <a:noFill/>
                    </a:lnT>
                    <a:lnB>
                      <a:noFill/>
                    </a:lnB>
                  </a:tcPr>
                </a:tc>
                <a:extLst>
                  <a:ext uri="{0D108BD9-81ED-4DB2-BD59-A6C34878D82A}">
                    <a16:rowId xmlns:a16="http://schemas.microsoft.com/office/drawing/2014/main" val="4206583503"/>
                  </a:ext>
                </a:extLst>
              </a:tr>
              <a:tr h="448056">
                <a:tc>
                  <a:txBody>
                    <a:bodyPr/>
                    <a:lstStyle/>
                    <a:p>
                      <a:r>
                        <a:rPr lang="en-US" sz="1300"/>
                        <a:t>Polyethylene</a:t>
                      </a:r>
                    </a:p>
                  </a:txBody>
                  <a:tcPr marL="64008" marR="64008" marT="32004" marB="32004" anchor="b">
                    <a:lnL>
                      <a:noFill/>
                    </a:lnL>
                    <a:lnR>
                      <a:noFill/>
                    </a:lnR>
                    <a:lnT>
                      <a:noFill/>
                    </a:lnT>
                    <a:lnB>
                      <a:noFill/>
                    </a:lnB>
                  </a:tcPr>
                </a:tc>
                <a:tc>
                  <a:txBody>
                    <a:bodyPr/>
                    <a:lstStyle/>
                    <a:p>
                      <a:r>
                        <a:rPr lang="en-US" sz="1300"/>
                        <a:t>10</a:t>
                      </a:r>
                      <a:r>
                        <a:rPr lang="en-US" sz="1300" baseline="30000"/>
                        <a:t>8 </a:t>
                      </a:r>
                      <a:r>
                        <a:rPr lang="en-US" sz="1300"/>
                        <a:t>- 10</a:t>
                      </a:r>
                      <a:r>
                        <a:rPr lang="en-US" sz="1300" baseline="30000"/>
                        <a:t>9</a:t>
                      </a:r>
                      <a:endParaRPr lang="en-US" sz="1300"/>
                    </a:p>
                  </a:txBody>
                  <a:tcPr marL="64008" marR="64008" marT="32004" marB="32004" anchor="ctr">
                    <a:lnL>
                      <a:noFill/>
                    </a:lnL>
                    <a:lnR>
                      <a:noFill/>
                    </a:lnR>
                    <a:lnT>
                      <a:noFill/>
                    </a:lnT>
                    <a:lnB>
                      <a:noFill/>
                    </a:lnB>
                  </a:tcPr>
                </a:tc>
                <a:extLst>
                  <a:ext uri="{0D108BD9-81ED-4DB2-BD59-A6C34878D82A}">
                    <a16:rowId xmlns:a16="http://schemas.microsoft.com/office/drawing/2014/main" val="3786635269"/>
                  </a:ext>
                </a:extLst>
              </a:tr>
              <a:tr h="256032">
                <a:tc>
                  <a:txBody>
                    <a:bodyPr/>
                    <a:lstStyle/>
                    <a:p>
                      <a:r>
                        <a:rPr lang="en-US" sz="1300"/>
                        <a:t>Glass</a:t>
                      </a:r>
                    </a:p>
                  </a:txBody>
                  <a:tcPr marL="64008" marR="64008" marT="32004" marB="32004" anchor="b">
                    <a:lnL>
                      <a:noFill/>
                    </a:lnL>
                    <a:lnR>
                      <a:noFill/>
                    </a:lnR>
                    <a:lnT>
                      <a:noFill/>
                    </a:lnT>
                    <a:lnB>
                      <a:noFill/>
                    </a:lnB>
                  </a:tcPr>
                </a:tc>
                <a:tc>
                  <a:txBody>
                    <a:bodyPr/>
                    <a:lstStyle/>
                    <a:p>
                      <a:r>
                        <a:rPr lang="en-US" sz="1300"/>
                        <a:t>10</a:t>
                      </a:r>
                      <a:r>
                        <a:rPr lang="en-US" sz="1300" baseline="30000"/>
                        <a:t>10 </a:t>
                      </a:r>
                      <a:r>
                        <a:rPr lang="en-US" sz="1300"/>
                        <a:t>- 10</a:t>
                      </a:r>
                      <a:r>
                        <a:rPr lang="en-US" sz="1300" baseline="30000"/>
                        <a:t>14</a:t>
                      </a:r>
                      <a:endParaRPr lang="en-US" sz="1300"/>
                    </a:p>
                  </a:txBody>
                  <a:tcPr marL="64008" marR="64008" marT="32004" marB="32004" anchor="ctr">
                    <a:lnL>
                      <a:noFill/>
                    </a:lnL>
                    <a:lnR>
                      <a:noFill/>
                    </a:lnR>
                    <a:lnT>
                      <a:noFill/>
                    </a:lnT>
                    <a:lnB>
                      <a:noFill/>
                    </a:lnB>
                  </a:tcPr>
                </a:tc>
                <a:extLst>
                  <a:ext uri="{0D108BD9-81ED-4DB2-BD59-A6C34878D82A}">
                    <a16:rowId xmlns:a16="http://schemas.microsoft.com/office/drawing/2014/main" val="4100741064"/>
                  </a:ext>
                </a:extLst>
              </a:tr>
              <a:tr h="448056">
                <a:tc>
                  <a:txBody>
                    <a:bodyPr/>
                    <a:lstStyle/>
                    <a:p>
                      <a:r>
                        <a:rPr lang="en-US" sz="1300"/>
                        <a:t>Hard Rubber</a:t>
                      </a:r>
                    </a:p>
                  </a:txBody>
                  <a:tcPr marL="64008" marR="64008" marT="32004" marB="32004" anchor="b">
                    <a:lnL>
                      <a:noFill/>
                    </a:lnL>
                    <a:lnR>
                      <a:noFill/>
                    </a:lnR>
                    <a:lnT>
                      <a:noFill/>
                    </a:lnT>
                    <a:lnB>
                      <a:noFill/>
                    </a:lnB>
                  </a:tcPr>
                </a:tc>
                <a:tc>
                  <a:txBody>
                    <a:bodyPr/>
                    <a:lstStyle/>
                    <a:p>
                      <a:r>
                        <a:rPr lang="en-US" sz="1300" dirty="0"/>
                        <a:t>10</a:t>
                      </a:r>
                      <a:r>
                        <a:rPr lang="en-US" sz="1300" baseline="30000" dirty="0"/>
                        <a:t>13</a:t>
                      </a:r>
                      <a:endParaRPr lang="en-US" sz="1300" dirty="0"/>
                    </a:p>
                  </a:txBody>
                  <a:tcPr marL="64008" marR="64008" marT="32004" marB="32004" anchor="ctr">
                    <a:lnL>
                      <a:noFill/>
                    </a:lnL>
                    <a:lnR>
                      <a:noFill/>
                    </a:lnR>
                    <a:lnT>
                      <a:noFill/>
                    </a:lnT>
                    <a:lnB>
                      <a:noFill/>
                    </a:lnB>
                  </a:tcPr>
                </a:tc>
                <a:extLst>
                  <a:ext uri="{0D108BD9-81ED-4DB2-BD59-A6C34878D82A}">
                    <a16:rowId xmlns:a16="http://schemas.microsoft.com/office/drawing/2014/main" val="1172602147"/>
                  </a:ext>
                </a:extLst>
              </a:tr>
            </a:tbl>
          </a:graphicData>
        </a:graphic>
      </p:graphicFrame>
      <p:sp>
        <p:nvSpPr>
          <p:cNvPr id="3" name="Title 2"/>
          <p:cNvSpPr>
            <a:spLocks noGrp="1"/>
          </p:cNvSpPr>
          <p:nvPr>
            <p:ph type="title"/>
          </p:nvPr>
        </p:nvSpPr>
        <p:spPr/>
        <p:txBody>
          <a:bodyPr/>
          <a:lstStyle/>
          <a:p>
            <a:r>
              <a:rPr lang="en-US" dirty="0"/>
              <a:t>Resistivity of Common Materials</a:t>
            </a:r>
          </a:p>
        </p:txBody>
      </p:sp>
    </p:spTree>
    <p:extLst>
      <p:ext uri="{BB962C8B-B14F-4D97-AF65-F5344CB8AC3E}">
        <p14:creationId xmlns:p14="http://schemas.microsoft.com/office/powerpoint/2010/main" val="1324628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Resistance is measured in Ohms and is represented by an </a:t>
            </a:r>
            <a:r>
              <a:rPr lang="el-GR" dirty="0"/>
              <a:t>Ω</a:t>
            </a:r>
            <a:r>
              <a:rPr lang="en-US" dirty="0"/>
              <a:t>.</a:t>
            </a:r>
          </a:p>
          <a:p>
            <a:r>
              <a:rPr lang="en-US" dirty="0"/>
              <a:t>R = p (L/A)</a:t>
            </a:r>
          </a:p>
          <a:p>
            <a:r>
              <a:rPr lang="en-US" dirty="0"/>
              <a:t>p = resistivity of the material</a:t>
            </a:r>
          </a:p>
          <a:p>
            <a:r>
              <a:rPr lang="en-US" dirty="0"/>
              <a:t>L = Length of the wire (in meters)</a:t>
            </a:r>
          </a:p>
          <a:p>
            <a:r>
              <a:rPr lang="en-US" dirty="0"/>
              <a:t>A = Area of the wire (in meters ^2)</a:t>
            </a:r>
          </a:p>
        </p:txBody>
      </p:sp>
      <p:sp>
        <p:nvSpPr>
          <p:cNvPr id="3" name="Title 2"/>
          <p:cNvSpPr>
            <a:spLocks noGrp="1"/>
          </p:cNvSpPr>
          <p:nvPr>
            <p:ph type="title"/>
          </p:nvPr>
        </p:nvSpPr>
        <p:spPr/>
        <p:txBody>
          <a:bodyPr/>
          <a:lstStyle/>
          <a:p>
            <a:r>
              <a:rPr lang="en-US" dirty="0"/>
              <a:t>Math of Resistance</a:t>
            </a:r>
          </a:p>
        </p:txBody>
      </p:sp>
    </p:spTree>
    <p:extLst>
      <p:ext uri="{BB962C8B-B14F-4D97-AF65-F5344CB8AC3E}">
        <p14:creationId xmlns:p14="http://schemas.microsoft.com/office/powerpoint/2010/main" val="1990052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lvl="0"/>
            <a:r>
              <a:rPr lang="en-US" dirty="0"/>
              <a:t>Circuit: Simply a closed loop through which charges can continuously move.</a:t>
            </a:r>
          </a:p>
          <a:p>
            <a:pPr lvl="0"/>
            <a:r>
              <a:rPr lang="en-US" dirty="0"/>
              <a:t>Electricity is not just present in the “bulb” or resistor but throughout the whole circuit.</a:t>
            </a:r>
          </a:p>
        </p:txBody>
      </p:sp>
      <p:sp>
        <p:nvSpPr>
          <p:cNvPr id="13" name="Title 12"/>
          <p:cNvSpPr>
            <a:spLocks noGrp="1"/>
          </p:cNvSpPr>
          <p:nvPr>
            <p:ph type="title"/>
          </p:nvPr>
        </p:nvSpPr>
        <p:spPr/>
        <p:txBody>
          <a:bodyPr/>
          <a:lstStyle/>
          <a:p>
            <a:r>
              <a:rPr lang="en-US" dirty="0"/>
              <a:t>What is an Electric Circuit?</a:t>
            </a:r>
          </a:p>
        </p:txBody>
      </p:sp>
    </p:spTree>
    <p:extLst>
      <p:ext uri="{BB962C8B-B14F-4D97-AF65-F5344CB8AC3E}">
        <p14:creationId xmlns:p14="http://schemas.microsoft.com/office/powerpoint/2010/main" val="881956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l-GR" b="1" dirty="0"/>
              <a:t>Δ</a:t>
            </a:r>
            <a:r>
              <a:rPr lang="en-US" b="1" dirty="0"/>
              <a:t>V = I • R</a:t>
            </a:r>
          </a:p>
          <a:p>
            <a:r>
              <a:rPr lang="el-GR" b="1" dirty="0"/>
              <a:t>Δ</a:t>
            </a:r>
            <a:r>
              <a:rPr lang="en-US" b="1" dirty="0"/>
              <a:t>V = the electric potential difference between two points in a circuit.</a:t>
            </a:r>
          </a:p>
          <a:p>
            <a:r>
              <a:rPr lang="en-US" b="1" dirty="0"/>
              <a:t>I = Current between those two points</a:t>
            </a:r>
          </a:p>
          <a:p>
            <a:r>
              <a:rPr lang="en-US" b="1" dirty="0"/>
              <a:t>R = total resistance of all electrical devices between those two points.</a:t>
            </a:r>
            <a:endParaRPr lang="en-US" dirty="0"/>
          </a:p>
        </p:txBody>
      </p:sp>
      <p:sp>
        <p:nvSpPr>
          <p:cNvPr id="3" name="Title 2"/>
          <p:cNvSpPr>
            <a:spLocks noGrp="1"/>
          </p:cNvSpPr>
          <p:nvPr>
            <p:ph type="title"/>
          </p:nvPr>
        </p:nvSpPr>
        <p:spPr/>
        <p:txBody>
          <a:bodyPr/>
          <a:lstStyle/>
          <a:p>
            <a:r>
              <a:rPr lang="en-US" dirty="0"/>
              <a:t>Ohm’s Law</a:t>
            </a:r>
          </a:p>
        </p:txBody>
      </p:sp>
    </p:spTree>
    <p:extLst>
      <p:ext uri="{BB962C8B-B14F-4D97-AF65-F5344CB8AC3E}">
        <p14:creationId xmlns:p14="http://schemas.microsoft.com/office/powerpoint/2010/main" val="4176916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Potential Difference = VOLTAGE or the Volt</a:t>
            </a:r>
          </a:p>
        </p:txBody>
      </p:sp>
      <p:sp>
        <p:nvSpPr>
          <p:cNvPr id="3" name="Title 2"/>
          <p:cNvSpPr>
            <a:spLocks noGrp="1"/>
          </p:cNvSpPr>
          <p:nvPr>
            <p:ph type="title"/>
          </p:nvPr>
        </p:nvSpPr>
        <p:spPr/>
        <p:txBody>
          <a:bodyPr/>
          <a:lstStyle/>
          <a:p>
            <a:r>
              <a:rPr lang="en-US" dirty="0"/>
              <a:t>Seriously Potential Difference!</a:t>
            </a:r>
          </a:p>
        </p:txBody>
      </p:sp>
    </p:spTree>
    <p:extLst>
      <p:ext uri="{BB962C8B-B14F-4D97-AF65-F5344CB8AC3E}">
        <p14:creationId xmlns:p14="http://schemas.microsoft.com/office/powerpoint/2010/main" val="1805810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Two common tools are used</a:t>
            </a:r>
          </a:p>
          <a:p>
            <a:r>
              <a:rPr lang="en-US" dirty="0"/>
              <a:t>Ammeter = used to measure current at a given location.  It is placed in series.</a:t>
            </a:r>
          </a:p>
          <a:p>
            <a:r>
              <a:rPr lang="en-US" dirty="0"/>
              <a:t>Voltmeter = a device with probes that can touch to location on a circuit to determine the electric potential difference across those location.  Not placed in series.</a:t>
            </a:r>
          </a:p>
        </p:txBody>
      </p:sp>
      <p:sp>
        <p:nvSpPr>
          <p:cNvPr id="3" name="Title 2"/>
          <p:cNvSpPr>
            <a:spLocks noGrp="1"/>
          </p:cNvSpPr>
          <p:nvPr>
            <p:ph type="title"/>
          </p:nvPr>
        </p:nvSpPr>
        <p:spPr/>
        <p:txBody>
          <a:bodyPr/>
          <a:lstStyle/>
          <a:p>
            <a:r>
              <a:rPr lang="en-US" dirty="0"/>
              <a:t>How to measure Current</a:t>
            </a:r>
          </a:p>
        </p:txBody>
      </p:sp>
    </p:spTree>
    <p:extLst>
      <p:ext uri="{BB962C8B-B14F-4D97-AF65-F5344CB8AC3E}">
        <p14:creationId xmlns:p14="http://schemas.microsoft.com/office/powerpoint/2010/main" val="1502733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914525" y="1790700"/>
          <a:ext cx="9996489" cy="4114800"/>
        </p:xfrm>
        <a:graphic>
          <a:graphicData uri="http://schemas.openxmlformats.org/drawingml/2006/table">
            <a:tbl>
              <a:tblPr/>
              <a:tblGrid>
                <a:gridCol w="2829195">
                  <a:extLst>
                    <a:ext uri="{9D8B030D-6E8A-4147-A177-3AD203B41FA5}">
                      <a16:colId xmlns:a16="http://schemas.microsoft.com/office/drawing/2014/main" val="24965202"/>
                    </a:ext>
                  </a:extLst>
                </a:gridCol>
                <a:gridCol w="1508904">
                  <a:extLst>
                    <a:ext uri="{9D8B030D-6E8A-4147-A177-3AD203B41FA5}">
                      <a16:colId xmlns:a16="http://schemas.microsoft.com/office/drawing/2014/main" val="2132813420"/>
                    </a:ext>
                  </a:extLst>
                </a:gridCol>
                <a:gridCol w="1886130">
                  <a:extLst>
                    <a:ext uri="{9D8B030D-6E8A-4147-A177-3AD203B41FA5}">
                      <a16:colId xmlns:a16="http://schemas.microsoft.com/office/drawing/2014/main" val="4139587042"/>
                    </a:ext>
                  </a:extLst>
                </a:gridCol>
                <a:gridCol w="1886130">
                  <a:extLst>
                    <a:ext uri="{9D8B030D-6E8A-4147-A177-3AD203B41FA5}">
                      <a16:colId xmlns:a16="http://schemas.microsoft.com/office/drawing/2014/main" val="3765598993"/>
                    </a:ext>
                  </a:extLst>
                </a:gridCol>
                <a:gridCol w="1886130">
                  <a:extLst>
                    <a:ext uri="{9D8B030D-6E8A-4147-A177-3AD203B41FA5}">
                      <a16:colId xmlns:a16="http://schemas.microsoft.com/office/drawing/2014/main" val="4136785243"/>
                    </a:ext>
                  </a:extLst>
                </a:gridCol>
              </a:tblGrid>
              <a:tr h="640080">
                <a:tc>
                  <a:txBody>
                    <a:bodyPr/>
                    <a:lstStyle/>
                    <a:p>
                      <a:pPr algn="ctr"/>
                      <a:r>
                        <a:rPr lang="en-US" sz="1800" b="1"/>
                        <a:t>Quantity</a:t>
                      </a:r>
                      <a:endParaRPr lang="en-US" sz="1800"/>
                    </a:p>
                  </a:txBody>
                  <a:tcPr anchor="ctr">
                    <a:lnL>
                      <a:noFill/>
                    </a:lnL>
                    <a:lnR>
                      <a:noFill/>
                    </a:lnR>
                    <a:lnT>
                      <a:noFill/>
                    </a:lnT>
                    <a:lnB>
                      <a:noFill/>
                    </a:lnB>
                  </a:tcPr>
                </a:tc>
                <a:tc>
                  <a:txBody>
                    <a:bodyPr/>
                    <a:lstStyle/>
                    <a:p>
                      <a:pPr algn="ctr"/>
                      <a:r>
                        <a:rPr lang="en-US" sz="1800" b="1"/>
                        <a:t>Symbol</a:t>
                      </a:r>
                      <a:endParaRPr lang="en-US" sz="1800"/>
                    </a:p>
                  </a:txBody>
                  <a:tcPr anchor="ctr">
                    <a:lnL>
                      <a:noFill/>
                    </a:lnL>
                    <a:lnR>
                      <a:noFill/>
                    </a:lnR>
                    <a:lnT>
                      <a:noFill/>
                    </a:lnT>
                    <a:lnB>
                      <a:noFill/>
                    </a:lnB>
                  </a:tcPr>
                </a:tc>
                <a:tc>
                  <a:txBody>
                    <a:bodyPr/>
                    <a:lstStyle/>
                    <a:p>
                      <a:pPr algn="ctr"/>
                      <a:r>
                        <a:rPr lang="en-US" sz="1800" b="1"/>
                        <a:t>Equation(s)</a:t>
                      </a:r>
                      <a:endParaRPr lang="en-US" sz="1800"/>
                    </a:p>
                  </a:txBody>
                  <a:tcPr anchor="ctr">
                    <a:lnL>
                      <a:noFill/>
                    </a:lnL>
                    <a:lnR>
                      <a:noFill/>
                    </a:lnR>
                    <a:lnT>
                      <a:noFill/>
                    </a:lnT>
                    <a:lnB>
                      <a:noFill/>
                    </a:lnB>
                  </a:tcPr>
                </a:tc>
                <a:tc>
                  <a:txBody>
                    <a:bodyPr/>
                    <a:lstStyle/>
                    <a:p>
                      <a:pPr algn="ctr"/>
                      <a:r>
                        <a:rPr lang="en-US" sz="1800" b="1"/>
                        <a:t>Standard Metric Unit</a:t>
                      </a:r>
                      <a:endParaRPr lang="en-US" sz="1800"/>
                    </a:p>
                  </a:txBody>
                  <a:tcPr anchor="ctr">
                    <a:lnL>
                      <a:noFill/>
                    </a:lnL>
                    <a:lnR>
                      <a:noFill/>
                    </a:lnR>
                    <a:lnT>
                      <a:noFill/>
                    </a:lnT>
                    <a:lnB>
                      <a:noFill/>
                    </a:lnB>
                  </a:tcPr>
                </a:tc>
                <a:tc>
                  <a:txBody>
                    <a:bodyPr/>
                    <a:lstStyle/>
                    <a:p>
                      <a:pPr algn="ctr"/>
                      <a:r>
                        <a:rPr lang="en-US" sz="1800" b="1"/>
                        <a:t>Other Units</a:t>
                      </a:r>
                      <a:endParaRPr lang="en-US" sz="1800"/>
                    </a:p>
                  </a:txBody>
                  <a:tcPr anchor="ctr">
                    <a:lnL>
                      <a:noFill/>
                    </a:lnL>
                    <a:lnR>
                      <a:noFill/>
                    </a:lnR>
                    <a:lnT>
                      <a:noFill/>
                    </a:lnT>
                    <a:lnB>
                      <a:noFill/>
                    </a:lnB>
                  </a:tcPr>
                </a:tc>
                <a:extLst>
                  <a:ext uri="{0D108BD9-81ED-4DB2-BD59-A6C34878D82A}">
                    <a16:rowId xmlns:a16="http://schemas.microsoft.com/office/drawing/2014/main" val="1038554020"/>
                  </a:ext>
                </a:extLst>
              </a:tr>
              <a:tr h="640080">
                <a:tc>
                  <a:txBody>
                    <a:bodyPr/>
                    <a:lstStyle/>
                    <a:p>
                      <a:pPr algn="ctr"/>
                      <a:r>
                        <a:rPr lang="en-US" sz="1800"/>
                        <a:t>Potential Difference (a.k.a. voltage)</a:t>
                      </a:r>
                    </a:p>
                  </a:txBody>
                  <a:tcPr anchor="ctr">
                    <a:lnL>
                      <a:noFill/>
                    </a:lnL>
                    <a:lnR>
                      <a:noFill/>
                    </a:lnR>
                    <a:lnT>
                      <a:noFill/>
                    </a:lnT>
                    <a:lnB>
                      <a:noFill/>
                    </a:lnB>
                  </a:tcPr>
                </a:tc>
                <a:tc>
                  <a:txBody>
                    <a:bodyPr/>
                    <a:lstStyle/>
                    <a:p>
                      <a:pPr algn="ctr"/>
                      <a:r>
                        <a:rPr lang="el-GR" sz="1800"/>
                        <a:t>Δ</a:t>
                      </a:r>
                      <a:r>
                        <a:rPr lang="en-US" sz="1800"/>
                        <a:t>V</a:t>
                      </a:r>
                    </a:p>
                  </a:txBody>
                  <a:tcPr anchor="ctr">
                    <a:lnL>
                      <a:noFill/>
                    </a:lnL>
                    <a:lnR>
                      <a:noFill/>
                    </a:lnR>
                    <a:lnT>
                      <a:noFill/>
                    </a:lnT>
                    <a:lnB>
                      <a:noFill/>
                    </a:lnB>
                  </a:tcPr>
                </a:tc>
                <a:tc>
                  <a:txBody>
                    <a:bodyPr/>
                    <a:lstStyle/>
                    <a:p>
                      <a:pPr algn="ctr"/>
                      <a:r>
                        <a:rPr lang="pt-BR" sz="1800"/>
                        <a:t>ΔV = ΔPE / Q ΔV = I • R</a:t>
                      </a:r>
                    </a:p>
                  </a:txBody>
                  <a:tcPr anchor="ctr">
                    <a:lnL>
                      <a:noFill/>
                    </a:lnL>
                    <a:lnR>
                      <a:noFill/>
                    </a:lnR>
                    <a:lnT>
                      <a:noFill/>
                    </a:lnT>
                    <a:lnB>
                      <a:noFill/>
                    </a:lnB>
                  </a:tcPr>
                </a:tc>
                <a:tc>
                  <a:txBody>
                    <a:bodyPr/>
                    <a:lstStyle/>
                    <a:p>
                      <a:pPr algn="ctr"/>
                      <a:r>
                        <a:rPr lang="en-US" sz="1800"/>
                        <a:t>Volt (V)</a:t>
                      </a:r>
                    </a:p>
                  </a:txBody>
                  <a:tcPr anchor="ctr">
                    <a:lnL>
                      <a:noFill/>
                    </a:lnL>
                    <a:lnR>
                      <a:noFill/>
                    </a:lnR>
                    <a:lnT>
                      <a:noFill/>
                    </a:lnT>
                    <a:lnB>
                      <a:noFill/>
                    </a:lnB>
                  </a:tcPr>
                </a:tc>
                <a:tc>
                  <a:txBody>
                    <a:bodyPr/>
                    <a:lstStyle/>
                    <a:p>
                      <a:pPr algn="ctr"/>
                      <a:r>
                        <a:rPr lang="en-US" sz="1800"/>
                        <a:t>J / C</a:t>
                      </a:r>
                    </a:p>
                  </a:txBody>
                  <a:tcPr anchor="ctr">
                    <a:lnL>
                      <a:noFill/>
                    </a:lnL>
                    <a:lnR>
                      <a:noFill/>
                    </a:lnR>
                    <a:lnT>
                      <a:noFill/>
                    </a:lnT>
                    <a:lnB>
                      <a:noFill/>
                    </a:lnB>
                  </a:tcPr>
                </a:tc>
                <a:extLst>
                  <a:ext uri="{0D108BD9-81ED-4DB2-BD59-A6C34878D82A}">
                    <a16:rowId xmlns:a16="http://schemas.microsoft.com/office/drawing/2014/main" val="4148082812"/>
                  </a:ext>
                </a:extLst>
              </a:tr>
              <a:tr h="640080">
                <a:tc>
                  <a:txBody>
                    <a:bodyPr/>
                    <a:lstStyle/>
                    <a:p>
                      <a:pPr algn="ctr"/>
                      <a:r>
                        <a:rPr lang="en-US" sz="1800"/>
                        <a:t>Current</a:t>
                      </a:r>
                    </a:p>
                  </a:txBody>
                  <a:tcPr anchor="ctr">
                    <a:lnL>
                      <a:noFill/>
                    </a:lnL>
                    <a:lnR>
                      <a:noFill/>
                    </a:lnR>
                    <a:lnT>
                      <a:noFill/>
                    </a:lnT>
                    <a:lnB>
                      <a:noFill/>
                    </a:lnB>
                  </a:tcPr>
                </a:tc>
                <a:tc>
                  <a:txBody>
                    <a:bodyPr/>
                    <a:lstStyle/>
                    <a:p>
                      <a:pPr algn="ctr"/>
                      <a:r>
                        <a:rPr lang="en-US" sz="1800"/>
                        <a:t>I</a:t>
                      </a:r>
                    </a:p>
                  </a:txBody>
                  <a:tcPr anchor="ctr">
                    <a:lnL>
                      <a:noFill/>
                    </a:lnL>
                    <a:lnR>
                      <a:noFill/>
                    </a:lnR>
                    <a:lnT>
                      <a:noFill/>
                    </a:lnT>
                    <a:lnB>
                      <a:noFill/>
                    </a:lnB>
                  </a:tcPr>
                </a:tc>
                <a:tc>
                  <a:txBody>
                    <a:bodyPr/>
                    <a:lstStyle/>
                    <a:p>
                      <a:pPr algn="ctr"/>
                      <a:r>
                        <a:rPr lang="en-US" sz="1800"/>
                        <a:t>I = Q / t I = </a:t>
                      </a:r>
                      <a:r>
                        <a:rPr lang="el-GR" sz="1800"/>
                        <a:t>Δ</a:t>
                      </a:r>
                      <a:r>
                        <a:rPr lang="en-US" sz="1800"/>
                        <a:t>V / R</a:t>
                      </a:r>
                    </a:p>
                  </a:txBody>
                  <a:tcPr anchor="ctr">
                    <a:lnL>
                      <a:noFill/>
                    </a:lnL>
                    <a:lnR>
                      <a:noFill/>
                    </a:lnR>
                    <a:lnT>
                      <a:noFill/>
                    </a:lnT>
                    <a:lnB>
                      <a:noFill/>
                    </a:lnB>
                  </a:tcPr>
                </a:tc>
                <a:tc>
                  <a:txBody>
                    <a:bodyPr/>
                    <a:lstStyle/>
                    <a:p>
                      <a:pPr algn="ctr"/>
                      <a:r>
                        <a:rPr lang="en-US" sz="1800"/>
                        <a:t>Amperes (A)</a:t>
                      </a:r>
                    </a:p>
                  </a:txBody>
                  <a:tcPr anchor="ctr">
                    <a:lnL>
                      <a:noFill/>
                    </a:lnL>
                    <a:lnR>
                      <a:noFill/>
                    </a:lnR>
                    <a:lnT>
                      <a:noFill/>
                    </a:lnT>
                    <a:lnB>
                      <a:noFill/>
                    </a:lnB>
                  </a:tcPr>
                </a:tc>
                <a:tc>
                  <a:txBody>
                    <a:bodyPr/>
                    <a:lstStyle/>
                    <a:p>
                      <a:pPr algn="ctr"/>
                      <a:r>
                        <a:rPr lang="en-US" sz="1800"/>
                        <a:t>Amp or C / s or V / Ω</a:t>
                      </a:r>
                    </a:p>
                  </a:txBody>
                  <a:tcPr anchor="ctr">
                    <a:lnL>
                      <a:noFill/>
                    </a:lnL>
                    <a:lnR>
                      <a:noFill/>
                    </a:lnR>
                    <a:lnT>
                      <a:noFill/>
                    </a:lnT>
                    <a:lnB>
                      <a:noFill/>
                    </a:lnB>
                  </a:tcPr>
                </a:tc>
                <a:extLst>
                  <a:ext uri="{0D108BD9-81ED-4DB2-BD59-A6C34878D82A}">
                    <a16:rowId xmlns:a16="http://schemas.microsoft.com/office/drawing/2014/main" val="3526549549"/>
                  </a:ext>
                </a:extLst>
              </a:tr>
              <a:tr h="914400">
                <a:tc>
                  <a:txBody>
                    <a:bodyPr/>
                    <a:lstStyle/>
                    <a:p>
                      <a:pPr algn="ctr"/>
                      <a:r>
                        <a:rPr lang="en-US" sz="1800"/>
                        <a:t>Power</a:t>
                      </a:r>
                    </a:p>
                  </a:txBody>
                  <a:tcPr anchor="ctr">
                    <a:lnL>
                      <a:noFill/>
                    </a:lnL>
                    <a:lnR>
                      <a:noFill/>
                    </a:lnR>
                    <a:lnT>
                      <a:noFill/>
                    </a:lnT>
                    <a:lnB>
                      <a:noFill/>
                    </a:lnB>
                  </a:tcPr>
                </a:tc>
                <a:tc>
                  <a:txBody>
                    <a:bodyPr/>
                    <a:lstStyle/>
                    <a:p>
                      <a:pPr algn="ctr"/>
                      <a:r>
                        <a:rPr lang="en-US" sz="1800"/>
                        <a:t>P</a:t>
                      </a:r>
                    </a:p>
                  </a:txBody>
                  <a:tcPr anchor="ctr">
                    <a:lnL>
                      <a:noFill/>
                    </a:lnL>
                    <a:lnR>
                      <a:noFill/>
                    </a:lnR>
                    <a:lnT>
                      <a:noFill/>
                    </a:lnT>
                    <a:lnB>
                      <a:noFill/>
                    </a:lnB>
                  </a:tcPr>
                </a:tc>
                <a:tc>
                  <a:txBody>
                    <a:bodyPr/>
                    <a:lstStyle/>
                    <a:p>
                      <a:pPr algn="ctr"/>
                      <a:r>
                        <a:rPr lang="en-US" sz="1800"/>
                        <a:t>P = ΔPE / t (</a:t>
                      </a:r>
                      <a:r>
                        <a:rPr lang="en-US" sz="1800">
                          <a:hlinkClick r:id="rId2"/>
                        </a:rPr>
                        <a:t>more to come</a:t>
                      </a:r>
                      <a:r>
                        <a:rPr lang="en-US" sz="1800"/>
                        <a:t>)</a:t>
                      </a:r>
                    </a:p>
                  </a:txBody>
                  <a:tcPr anchor="ctr">
                    <a:lnL>
                      <a:noFill/>
                    </a:lnL>
                    <a:lnR>
                      <a:noFill/>
                    </a:lnR>
                    <a:lnT>
                      <a:noFill/>
                    </a:lnT>
                    <a:lnB>
                      <a:noFill/>
                    </a:lnB>
                  </a:tcPr>
                </a:tc>
                <a:tc>
                  <a:txBody>
                    <a:bodyPr/>
                    <a:lstStyle/>
                    <a:p>
                      <a:pPr algn="ctr"/>
                      <a:r>
                        <a:rPr lang="en-US" sz="1800"/>
                        <a:t>Watt (W)</a:t>
                      </a:r>
                    </a:p>
                  </a:txBody>
                  <a:tcPr anchor="ctr">
                    <a:lnL>
                      <a:noFill/>
                    </a:lnL>
                    <a:lnR>
                      <a:noFill/>
                    </a:lnR>
                    <a:lnT>
                      <a:noFill/>
                    </a:lnT>
                    <a:lnB>
                      <a:noFill/>
                    </a:lnB>
                  </a:tcPr>
                </a:tc>
                <a:tc>
                  <a:txBody>
                    <a:bodyPr/>
                    <a:lstStyle/>
                    <a:p>
                      <a:pPr algn="ctr"/>
                      <a:r>
                        <a:rPr lang="en-US" sz="1800"/>
                        <a:t>J / s</a:t>
                      </a:r>
                    </a:p>
                  </a:txBody>
                  <a:tcPr anchor="ctr">
                    <a:lnL>
                      <a:noFill/>
                    </a:lnL>
                    <a:lnR>
                      <a:noFill/>
                    </a:lnR>
                    <a:lnT>
                      <a:noFill/>
                    </a:lnT>
                    <a:lnB>
                      <a:noFill/>
                    </a:lnB>
                  </a:tcPr>
                </a:tc>
                <a:extLst>
                  <a:ext uri="{0D108BD9-81ED-4DB2-BD59-A6C34878D82A}">
                    <a16:rowId xmlns:a16="http://schemas.microsoft.com/office/drawing/2014/main" val="3139857397"/>
                  </a:ext>
                </a:extLst>
              </a:tr>
              <a:tr h="640080">
                <a:tc>
                  <a:txBody>
                    <a:bodyPr/>
                    <a:lstStyle/>
                    <a:p>
                      <a:pPr algn="ctr"/>
                      <a:r>
                        <a:rPr lang="en-US" sz="1800"/>
                        <a:t>Resistance</a:t>
                      </a:r>
                    </a:p>
                  </a:txBody>
                  <a:tcPr anchor="ctr">
                    <a:lnL>
                      <a:noFill/>
                    </a:lnL>
                    <a:lnR>
                      <a:noFill/>
                    </a:lnR>
                    <a:lnT>
                      <a:noFill/>
                    </a:lnT>
                    <a:lnB>
                      <a:noFill/>
                    </a:lnB>
                  </a:tcPr>
                </a:tc>
                <a:tc>
                  <a:txBody>
                    <a:bodyPr/>
                    <a:lstStyle/>
                    <a:p>
                      <a:pPr algn="ctr"/>
                      <a:r>
                        <a:rPr lang="en-US" sz="1800"/>
                        <a:t>R</a:t>
                      </a:r>
                    </a:p>
                  </a:txBody>
                  <a:tcPr anchor="ctr">
                    <a:lnL>
                      <a:noFill/>
                    </a:lnL>
                    <a:lnR>
                      <a:noFill/>
                    </a:lnR>
                    <a:lnT>
                      <a:noFill/>
                    </a:lnT>
                    <a:lnB>
                      <a:noFill/>
                    </a:lnB>
                  </a:tcPr>
                </a:tc>
                <a:tc>
                  <a:txBody>
                    <a:bodyPr/>
                    <a:lstStyle/>
                    <a:p>
                      <a:pPr algn="ctr"/>
                      <a:r>
                        <a:rPr lang="pt-BR" sz="1800"/>
                        <a:t>R = ρ • L / A R = ΔV / I</a:t>
                      </a:r>
                    </a:p>
                  </a:txBody>
                  <a:tcPr anchor="ctr">
                    <a:lnL>
                      <a:noFill/>
                    </a:lnL>
                    <a:lnR>
                      <a:noFill/>
                    </a:lnR>
                    <a:lnT>
                      <a:noFill/>
                    </a:lnT>
                    <a:lnB>
                      <a:noFill/>
                    </a:lnB>
                  </a:tcPr>
                </a:tc>
                <a:tc>
                  <a:txBody>
                    <a:bodyPr/>
                    <a:lstStyle/>
                    <a:p>
                      <a:pPr algn="ctr"/>
                      <a:r>
                        <a:rPr lang="en-US" sz="1800"/>
                        <a:t>Ohm (</a:t>
                      </a:r>
                      <a:r>
                        <a:rPr lang="el-GR" sz="1800"/>
                        <a:t>Ω)</a:t>
                      </a:r>
                    </a:p>
                  </a:txBody>
                  <a:tcPr anchor="ctr">
                    <a:lnL>
                      <a:noFill/>
                    </a:lnL>
                    <a:lnR>
                      <a:noFill/>
                    </a:lnR>
                    <a:lnT>
                      <a:noFill/>
                    </a:lnT>
                    <a:lnB>
                      <a:noFill/>
                    </a:lnB>
                  </a:tcPr>
                </a:tc>
                <a:tc>
                  <a:txBody>
                    <a:bodyPr/>
                    <a:lstStyle/>
                    <a:p>
                      <a:pPr algn="ctr"/>
                      <a:r>
                        <a:rPr lang="en-US" sz="1800"/>
                        <a:t>V / A</a:t>
                      </a:r>
                    </a:p>
                  </a:txBody>
                  <a:tcPr anchor="ctr">
                    <a:lnL>
                      <a:noFill/>
                    </a:lnL>
                    <a:lnR>
                      <a:noFill/>
                    </a:lnR>
                    <a:lnT>
                      <a:noFill/>
                    </a:lnT>
                    <a:lnB>
                      <a:noFill/>
                    </a:lnB>
                  </a:tcPr>
                </a:tc>
                <a:extLst>
                  <a:ext uri="{0D108BD9-81ED-4DB2-BD59-A6C34878D82A}">
                    <a16:rowId xmlns:a16="http://schemas.microsoft.com/office/drawing/2014/main" val="1540266352"/>
                  </a:ext>
                </a:extLst>
              </a:tr>
              <a:tr h="640080">
                <a:tc>
                  <a:txBody>
                    <a:bodyPr/>
                    <a:lstStyle/>
                    <a:p>
                      <a:pPr algn="ctr"/>
                      <a:r>
                        <a:rPr lang="en-US" sz="1800"/>
                        <a:t>Energy</a:t>
                      </a:r>
                    </a:p>
                  </a:txBody>
                  <a:tcPr anchor="ctr">
                    <a:lnL>
                      <a:noFill/>
                    </a:lnL>
                    <a:lnR>
                      <a:noFill/>
                    </a:lnR>
                    <a:lnT>
                      <a:noFill/>
                    </a:lnT>
                    <a:lnB>
                      <a:noFill/>
                    </a:lnB>
                  </a:tcPr>
                </a:tc>
                <a:tc>
                  <a:txBody>
                    <a:bodyPr/>
                    <a:lstStyle/>
                    <a:p>
                      <a:pPr algn="ctr"/>
                      <a:r>
                        <a:rPr lang="en-US" sz="1800"/>
                        <a:t>E or </a:t>
                      </a:r>
                      <a:r>
                        <a:rPr lang="el-GR" sz="1800"/>
                        <a:t>Δ</a:t>
                      </a:r>
                      <a:r>
                        <a:rPr lang="en-US" sz="1800"/>
                        <a:t>PE</a:t>
                      </a:r>
                    </a:p>
                  </a:txBody>
                  <a:tcPr anchor="ctr">
                    <a:lnL>
                      <a:noFill/>
                    </a:lnL>
                    <a:lnR>
                      <a:noFill/>
                    </a:lnR>
                    <a:lnT>
                      <a:noFill/>
                    </a:lnT>
                    <a:lnB>
                      <a:noFill/>
                    </a:lnB>
                  </a:tcPr>
                </a:tc>
                <a:tc>
                  <a:txBody>
                    <a:bodyPr/>
                    <a:lstStyle/>
                    <a:p>
                      <a:pPr algn="ctr"/>
                      <a:r>
                        <a:rPr lang="fr-FR" sz="1800"/>
                        <a:t>ΔPE = ΔV • Q ΔPE = P • t</a:t>
                      </a:r>
                    </a:p>
                  </a:txBody>
                  <a:tcPr anchor="ctr">
                    <a:lnL>
                      <a:noFill/>
                    </a:lnL>
                    <a:lnR>
                      <a:noFill/>
                    </a:lnR>
                    <a:lnT>
                      <a:noFill/>
                    </a:lnT>
                    <a:lnB>
                      <a:noFill/>
                    </a:lnB>
                  </a:tcPr>
                </a:tc>
                <a:tc>
                  <a:txBody>
                    <a:bodyPr/>
                    <a:lstStyle/>
                    <a:p>
                      <a:pPr algn="ctr"/>
                      <a:r>
                        <a:rPr lang="en-US" sz="1800"/>
                        <a:t>Joule (J)</a:t>
                      </a:r>
                    </a:p>
                  </a:txBody>
                  <a:tcPr anchor="ctr">
                    <a:lnL>
                      <a:noFill/>
                    </a:lnL>
                    <a:lnR>
                      <a:noFill/>
                    </a:lnR>
                    <a:lnT>
                      <a:noFill/>
                    </a:lnT>
                    <a:lnB>
                      <a:noFill/>
                    </a:lnB>
                  </a:tcPr>
                </a:tc>
                <a:tc>
                  <a:txBody>
                    <a:bodyPr/>
                    <a:lstStyle/>
                    <a:p>
                      <a:pPr algn="ctr"/>
                      <a:r>
                        <a:rPr lang="en-US" sz="1800" dirty="0"/>
                        <a:t>V • C or W • s</a:t>
                      </a:r>
                    </a:p>
                  </a:txBody>
                  <a:tcPr anchor="ctr">
                    <a:lnL>
                      <a:noFill/>
                    </a:lnL>
                    <a:lnR>
                      <a:noFill/>
                    </a:lnR>
                    <a:lnT>
                      <a:noFill/>
                    </a:lnT>
                    <a:lnB>
                      <a:noFill/>
                    </a:lnB>
                  </a:tcPr>
                </a:tc>
                <a:extLst>
                  <a:ext uri="{0D108BD9-81ED-4DB2-BD59-A6C34878D82A}">
                    <a16:rowId xmlns:a16="http://schemas.microsoft.com/office/drawing/2014/main" val="2626332049"/>
                  </a:ext>
                </a:extLst>
              </a:tr>
            </a:tbl>
          </a:graphicData>
        </a:graphic>
      </p:graphicFrame>
      <p:sp>
        <p:nvSpPr>
          <p:cNvPr id="3" name="Title 2"/>
          <p:cNvSpPr>
            <a:spLocks noGrp="1"/>
          </p:cNvSpPr>
          <p:nvPr>
            <p:ph type="title"/>
          </p:nvPr>
        </p:nvSpPr>
        <p:spPr/>
        <p:txBody>
          <a:bodyPr/>
          <a:lstStyle/>
          <a:p>
            <a:r>
              <a:rPr lang="en-US" dirty="0"/>
              <a:t>All in ONE place!</a:t>
            </a:r>
          </a:p>
        </p:txBody>
      </p:sp>
    </p:spTree>
    <p:extLst>
      <p:ext uri="{BB962C8B-B14F-4D97-AF65-F5344CB8AC3E}">
        <p14:creationId xmlns:p14="http://schemas.microsoft.com/office/powerpoint/2010/main" val="2532392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A certain electrical circuit contains a battery with three cells, wires and a light bulb. Which of the following would cause the bulb to shine less brightly? Choose all that apply.</a:t>
            </a:r>
          </a:p>
          <a:p>
            <a:r>
              <a:rPr lang="en-US" dirty="0"/>
              <a:t>a. increase the voltage of the battery (add another cell)</a:t>
            </a:r>
          </a:p>
          <a:p>
            <a:r>
              <a:rPr lang="en-US" dirty="0"/>
              <a:t>b. decrease the voltage of the battery (remove a cell)</a:t>
            </a:r>
          </a:p>
          <a:p>
            <a:r>
              <a:rPr lang="en-US" dirty="0"/>
              <a:t>c. decrease the resistance of the circuit</a:t>
            </a:r>
          </a:p>
          <a:p>
            <a:r>
              <a:rPr lang="en-US" dirty="0"/>
              <a:t>d. increase the resistance of the circuit</a:t>
            </a:r>
          </a:p>
        </p:txBody>
      </p:sp>
      <p:sp>
        <p:nvSpPr>
          <p:cNvPr id="3" name="Title 2"/>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31422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2">
                                            <p:txEl>
                                              <p:pRg st="2" end="2"/>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2">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Use the Ohm's law equation to provide numerical answers to the following questions:</a:t>
            </a:r>
          </a:p>
          <a:p>
            <a:r>
              <a:rPr lang="en-US" dirty="0"/>
              <a:t>a. An electrical device with a resistance of 3.0 Ω will allow a current of 4.0 amps to flow through it if a voltage drop of ________ Volts is impressed across the device.</a:t>
            </a:r>
          </a:p>
          <a:p>
            <a:r>
              <a:rPr lang="en-US" dirty="0"/>
              <a:t>b. When a voltage of 120 V is impressed across an electric heater, a current of 10.0 amps will flow through the heater if the resistance is ________ Ω.</a:t>
            </a:r>
          </a:p>
          <a:p>
            <a:r>
              <a:rPr lang="en-US" dirty="0"/>
              <a:t>c. A flashlight that is powered by 3 Volts and uses a bulb with a resistance of 60 Ω will have a current of ________ Amps.</a:t>
            </a:r>
          </a:p>
        </p:txBody>
      </p:sp>
      <p:sp>
        <p:nvSpPr>
          <p:cNvPr id="3" name="Title 2"/>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19406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12 volts</a:t>
            </a:r>
          </a:p>
          <a:p>
            <a:r>
              <a:rPr lang="en-US" dirty="0"/>
              <a:t>B) 12 Ohms</a:t>
            </a:r>
          </a:p>
          <a:p>
            <a:r>
              <a:rPr lang="en-US" dirty="0"/>
              <a:t>C) 0.05 Amps</a:t>
            </a:r>
          </a:p>
        </p:txBody>
      </p:sp>
      <p:sp>
        <p:nvSpPr>
          <p:cNvPr id="3" name="Title 2"/>
          <p:cNvSpPr>
            <a:spLocks noGrp="1"/>
          </p:cNvSpPr>
          <p:nvPr>
            <p:ph type="title"/>
          </p:nvPr>
        </p:nvSpPr>
        <p:spPr/>
        <p:txBody>
          <a:bodyPr/>
          <a:lstStyle/>
          <a:p>
            <a:r>
              <a:rPr lang="en-US" dirty="0"/>
              <a:t>Answer:</a:t>
            </a:r>
          </a:p>
        </p:txBody>
      </p:sp>
    </p:spTree>
    <p:extLst>
      <p:ext uri="{BB962C8B-B14F-4D97-AF65-F5344CB8AC3E}">
        <p14:creationId xmlns:p14="http://schemas.microsoft.com/office/powerpoint/2010/main" val="3996160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914144" y="1256902"/>
            <a:ext cx="7252611" cy="5256193"/>
          </a:xfrm>
          <a:prstGeom prst="rect">
            <a:avLst/>
          </a:prstGeom>
        </p:spPr>
      </p:pic>
      <p:sp>
        <p:nvSpPr>
          <p:cNvPr id="3" name="Title 2"/>
          <p:cNvSpPr>
            <a:spLocks noGrp="1"/>
          </p:cNvSpPr>
          <p:nvPr>
            <p:ph type="title"/>
          </p:nvPr>
        </p:nvSpPr>
        <p:spPr/>
        <p:txBody>
          <a:bodyPr/>
          <a:lstStyle/>
          <a:p>
            <a:r>
              <a:rPr lang="en-US" dirty="0"/>
              <a:t>Question</a:t>
            </a:r>
          </a:p>
        </p:txBody>
      </p:sp>
    </p:spTree>
    <p:extLst>
      <p:ext uri="{BB962C8B-B14F-4D97-AF65-F5344CB8AC3E}">
        <p14:creationId xmlns:p14="http://schemas.microsoft.com/office/powerpoint/2010/main" val="566527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R = 3 Ohms</a:t>
            </a:r>
          </a:p>
          <a:p>
            <a:pPr lvl="1"/>
            <a:r>
              <a:rPr lang="en-US" dirty="0"/>
              <a:t>I = 2 Amps (remember current is the same everywhere)</a:t>
            </a:r>
          </a:p>
          <a:p>
            <a:r>
              <a:rPr lang="en-US" dirty="0"/>
              <a:t>B) R = 6 Ohms</a:t>
            </a:r>
          </a:p>
          <a:p>
            <a:pPr lvl="1"/>
            <a:r>
              <a:rPr lang="en-US" dirty="0"/>
              <a:t>V = 6 Volts</a:t>
            </a:r>
          </a:p>
          <a:p>
            <a:r>
              <a:rPr lang="en-US" dirty="0"/>
              <a:t>C) V = 4 Volts</a:t>
            </a:r>
          </a:p>
          <a:p>
            <a:pPr lvl="1"/>
            <a:r>
              <a:rPr lang="en-US" dirty="0"/>
              <a:t>I = 2 Amps</a:t>
            </a:r>
          </a:p>
          <a:p>
            <a:r>
              <a:rPr lang="en-US" dirty="0"/>
              <a:t>D) V = 2 Volts</a:t>
            </a:r>
          </a:p>
          <a:p>
            <a:pPr marL="402336" lvl="1" indent="0">
              <a:buNone/>
            </a:pPr>
            <a:endParaRPr lang="en-US" dirty="0"/>
          </a:p>
        </p:txBody>
      </p:sp>
      <p:sp>
        <p:nvSpPr>
          <p:cNvPr id="3" name="Title 2"/>
          <p:cNvSpPr>
            <a:spLocks noGrp="1"/>
          </p:cNvSpPr>
          <p:nvPr>
            <p:ph type="title"/>
          </p:nvPr>
        </p:nvSpPr>
        <p:spPr/>
        <p:txBody>
          <a:bodyPr/>
          <a:lstStyle/>
          <a:p>
            <a:r>
              <a:rPr lang="en-US" dirty="0"/>
              <a:t>Answer</a:t>
            </a:r>
          </a:p>
        </p:txBody>
      </p:sp>
    </p:spTree>
    <p:extLst>
      <p:ext uri="{BB962C8B-B14F-4D97-AF65-F5344CB8AC3E}">
        <p14:creationId xmlns:p14="http://schemas.microsoft.com/office/powerpoint/2010/main" val="1515156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a:t>Circuit symbols and circuit diagrams</a:t>
            </a:r>
          </a:p>
        </p:txBody>
      </p:sp>
    </p:spTree>
    <p:extLst>
      <p:ext uri="{BB962C8B-B14F-4D97-AF65-F5344CB8AC3E}">
        <p14:creationId xmlns:p14="http://schemas.microsoft.com/office/powerpoint/2010/main" val="1589514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A Closed Conducting Path</a:t>
            </a:r>
          </a:p>
          <a:p>
            <a:pPr lvl="1"/>
            <a:r>
              <a:rPr lang="en-US" dirty="0"/>
              <a:t>Must extend from the positive to the negative.</a:t>
            </a:r>
          </a:p>
          <a:p>
            <a:r>
              <a:rPr lang="en-US" dirty="0"/>
              <a:t>An Energy Supply</a:t>
            </a:r>
          </a:p>
          <a:p>
            <a:pPr lvl="1"/>
            <a:r>
              <a:rPr lang="en-US" dirty="0"/>
              <a:t>There must be an electric potential difference across the two ends of a circuit, like a battery.</a:t>
            </a:r>
          </a:p>
          <a:p>
            <a:pPr lvl="1"/>
            <a:r>
              <a:rPr lang="en-US" dirty="0"/>
              <a:t>How is energy produced in a battery?</a:t>
            </a:r>
          </a:p>
          <a:p>
            <a:pPr lvl="2"/>
            <a:r>
              <a:rPr lang="en-US" dirty="0"/>
              <a:t>Charge is moved from the low energy terminal (-) to the high energy terminal (+).  Work is done on the charge to move it.  The electrochemical cell provides the energy to do the work on the charge.  This establishes and electrochemical difference across the two ends of the electric circuit.</a:t>
            </a:r>
          </a:p>
          <a:p>
            <a:endParaRPr lang="en-US" dirty="0"/>
          </a:p>
        </p:txBody>
      </p:sp>
      <p:sp>
        <p:nvSpPr>
          <p:cNvPr id="3" name="Title 2"/>
          <p:cNvSpPr>
            <a:spLocks noGrp="1"/>
          </p:cNvSpPr>
          <p:nvPr>
            <p:ph type="title"/>
          </p:nvPr>
        </p:nvSpPr>
        <p:spPr/>
        <p:txBody>
          <a:bodyPr>
            <a:normAutofit/>
          </a:bodyPr>
          <a:lstStyle/>
          <a:p>
            <a:r>
              <a:rPr lang="en-US" dirty="0"/>
              <a:t>Requirements of a Circuit</a:t>
            </a:r>
          </a:p>
        </p:txBody>
      </p:sp>
    </p:spTree>
    <p:extLst>
      <p:ext uri="{BB962C8B-B14F-4D97-AF65-F5344CB8AC3E}">
        <p14:creationId xmlns:p14="http://schemas.microsoft.com/office/powerpoint/2010/main" val="113004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466324" y="2518612"/>
            <a:ext cx="8565757" cy="1819024"/>
          </a:xfrm>
          <a:prstGeom prst="rect">
            <a:avLst/>
          </a:prstGeom>
        </p:spPr>
      </p:pic>
      <p:sp>
        <p:nvSpPr>
          <p:cNvPr id="3" name="Title 2"/>
          <p:cNvSpPr>
            <a:spLocks noGrp="1"/>
          </p:cNvSpPr>
          <p:nvPr>
            <p:ph type="title"/>
          </p:nvPr>
        </p:nvSpPr>
        <p:spPr/>
        <p:txBody>
          <a:bodyPr/>
          <a:lstStyle/>
          <a:p>
            <a:r>
              <a:rPr lang="en-US" dirty="0"/>
              <a:t>The Symbols</a:t>
            </a:r>
          </a:p>
        </p:txBody>
      </p:sp>
    </p:spTree>
    <p:extLst>
      <p:ext uri="{BB962C8B-B14F-4D97-AF65-F5344CB8AC3E}">
        <p14:creationId xmlns:p14="http://schemas.microsoft.com/office/powerpoint/2010/main" val="1426072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Lamps or lightbulbs are resistors in circuits.</a:t>
            </a:r>
          </a:p>
          <a:p>
            <a:r>
              <a:rPr lang="en-US" dirty="0"/>
              <a:t>As such they can be represented with the resistor symbol or the lamp symbol below.</a:t>
            </a:r>
          </a:p>
          <a:p>
            <a:endParaRPr lang="en-US" dirty="0"/>
          </a:p>
        </p:txBody>
      </p:sp>
      <p:sp>
        <p:nvSpPr>
          <p:cNvPr id="3" name="Title 2"/>
          <p:cNvSpPr>
            <a:spLocks noGrp="1"/>
          </p:cNvSpPr>
          <p:nvPr>
            <p:ph type="title"/>
          </p:nvPr>
        </p:nvSpPr>
        <p:spPr/>
        <p:txBody>
          <a:bodyPr/>
          <a:lstStyle/>
          <a:p>
            <a:r>
              <a:rPr lang="en-US" dirty="0"/>
              <a:t>The lamp</a:t>
            </a:r>
          </a:p>
        </p:txBody>
      </p:sp>
      <p:pic>
        <p:nvPicPr>
          <p:cNvPr id="4" name="Picture 3"/>
          <p:cNvPicPr>
            <a:picLocks noChangeAspect="1"/>
          </p:cNvPicPr>
          <p:nvPr/>
        </p:nvPicPr>
        <p:blipFill>
          <a:blip r:embed="rId2"/>
          <a:stretch>
            <a:fillRect/>
          </a:stretch>
        </p:blipFill>
        <p:spPr>
          <a:xfrm>
            <a:off x="5279074" y="3705726"/>
            <a:ext cx="3295817" cy="2288005"/>
          </a:xfrm>
          <a:prstGeom prst="rect">
            <a:avLst/>
          </a:prstGeom>
        </p:spPr>
      </p:pic>
    </p:spTree>
    <p:extLst>
      <p:ext uri="{BB962C8B-B14F-4D97-AF65-F5344CB8AC3E}">
        <p14:creationId xmlns:p14="http://schemas.microsoft.com/office/powerpoint/2010/main" val="304692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604211" y="306054"/>
            <a:ext cx="8935452" cy="6279714"/>
          </a:xfrm>
          <a:prstGeom prst="rect">
            <a:avLst/>
          </a:prstGeom>
        </p:spPr>
      </p:pic>
    </p:spTree>
    <p:extLst>
      <p:ext uri="{BB962C8B-B14F-4D97-AF65-F5344CB8AC3E}">
        <p14:creationId xmlns:p14="http://schemas.microsoft.com/office/powerpoint/2010/main" val="224138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487317" y="2524543"/>
            <a:ext cx="8851093" cy="3030537"/>
          </a:xfrm>
          <a:prstGeom prst="rect">
            <a:avLst/>
          </a:prstGeom>
        </p:spPr>
      </p:pic>
      <p:sp>
        <p:nvSpPr>
          <p:cNvPr id="3" name="Title 2"/>
          <p:cNvSpPr>
            <a:spLocks noGrp="1"/>
          </p:cNvSpPr>
          <p:nvPr>
            <p:ph type="title"/>
          </p:nvPr>
        </p:nvSpPr>
        <p:spPr/>
        <p:txBody>
          <a:bodyPr>
            <a:normAutofit fontScale="90000"/>
          </a:bodyPr>
          <a:lstStyle/>
          <a:p>
            <a:r>
              <a:rPr lang="en-US" dirty="0"/>
              <a:t>Drawing a Circuit vs. Schematic of a Circuit</a:t>
            </a:r>
          </a:p>
        </p:txBody>
      </p:sp>
    </p:spTree>
    <p:extLst>
      <p:ext uri="{BB962C8B-B14F-4D97-AF65-F5344CB8AC3E}">
        <p14:creationId xmlns:p14="http://schemas.microsoft.com/office/powerpoint/2010/main" val="14712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2"/>
          </p:nvPr>
        </p:nvPicPr>
        <p:blipFill>
          <a:blip r:embed="rId2"/>
          <a:stretch>
            <a:fillRect/>
          </a:stretch>
        </p:blipFill>
        <p:spPr>
          <a:xfrm>
            <a:off x="6736099" y="2871537"/>
            <a:ext cx="5175485" cy="1734640"/>
          </a:xfrm>
          <a:prstGeom prst="rect">
            <a:avLst/>
          </a:prstGeom>
        </p:spPr>
      </p:pic>
      <p:pic>
        <p:nvPicPr>
          <p:cNvPr id="6" name="Content Placeholder 5"/>
          <p:cNvPicPr>
            <a:picLocks noGrp="1" noChangeAspect="1"/>
          </p:cNvPicPr>
          <p:nvPr>
            <p:ph sz="half" idx="1"/>
          </p:nvPr>
        </p:nvPicPr>
        <p:blipFill>
          <a:blip r:embed="rId3"/>
          <a:stretch>
            <a:fillRect/>
          </a:stretch>
        </p:blipFill>
        <p:spPr>
          <a:xfrm>
            <a:off x="1616082" y="2871537"/>
            <a:ext cx="5002791" cy="1712912"/>
          </a:xfrm>
          <a:prstGeom prst="rect">
            <a:avLst/>
          </a:prstGeom>
        </p:spPr>
      </p:pic>
      <p:sp>
        <p:nvSpPr>
          <p:cNvPr id="3" name="Title 2"/>
          <p:cNvSpPr>
            <a:spLocks noGrp="1"/>
          </p:cNvSpPr>
          <p:nvPr>
            <p:ph type="title"/>
          </p:nvPr>
        </p:nvSpPr>
        <p:spPr/>
        <p:txBody>
          <a:bodyPr/>
          <a:lstStyle/>
          <a:p>
            <a:r>
              <a:rPr lang="en-US" dirty="0"/>
              <a:t>Series Circuit vs Parallel Circuit</a:t>
            </a:r>
          </a:p>
        </p:txBody>
      </p:sp>
    </p:spTree>
    <p:extLst>
      <p:ext uri="{BB962C8B-B14F-4D97-AF65-F5344CB8AC3E}">
        <p14:creationId xmlns:p14="http://schemas.microsoft.com/office/powerpoint/2010/main" val="2865340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92500"/>
          </a:bodyPr>
          <a:lstStyle/>
          <a:p>
            <a:r>
              <a:rPr lang="en-US" dirty="0"/>
              <a:t>Make a series circuit with three bulbs (resistors) Answer these questions</a:t>
            </a:r>
          </a:p>
          <a:p>
            <a:pPr lvl="1"/>
            <a:r>
              <a:rPr lang="en-US" dirty="0"/>
              <a:t>As the number of resistors increases, what happens to the overall current within the circuit?</a:t>
            </a:r>
          </a:p>
          <a:p>
            <a:pPr lvl="1"/>
            <a:r>
              <a:rPr lang="en-US" dirty="0"/>
              <a:t>As the number of resistors increases, what happens to the overall resistance within the circuit?</a:t>
            </a:r>
          </a:p>
          <a:p>
            <a:pPr lvl="1"/>
            <a:r>
              <a:rPr lang="en-US" dirty="0"/>
              <a:t>If on of the resistors is turned off (light bulb is loosened to go out) what happens to the other resistors in the circuit?</a:t>
            </a:r>
          </a:p>
          <a:p>
            <a:r>
              <a:rPr lang="en-US" dirty="0"/>
              <a:t>Make a parallel circuit with three bulbs and answer the questions again.</a:t>
            </a:r>
          </a:p>
        </p:txBody>
      </p:sp>
      <p:sp>
        <p:nvSpPr>
          <p:cNvPr id="5" name="Title 4"/>
          <p:cNvSpPr>
            <a:spLocks noGrp="1"/>
          </p:cNvSpPr>
          <p:nvPr>
            <p:ph type="title"/>
          </p:nvPr>
        </p:nvSpPr>
        <p:spPr/>
        <p:txBody>
          <a:bodyPr/>
          <a:lstStyle/>
          <a:p>
            <a:r>
              <a:rPr lang="en-US" dirty="0"/>
              <a:t>Set up two circuits</a:t>
            </a:r>
          </a:p>
        </p:txBody>
      </p:sp>
    </p:spTree>
    <p:extLst>
      <p:ext uri="{BB962C8B-B14F-4D97-AF65-F5344CB8AC3E}">
        <p14:creationId xmlns:p14="http://schemas.microsoft.com/office/powerpoint/2010/main" val="2940753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95238" y="1876926"/>
            <a:ext cx="9800267" cy="3850105"/>
          </a:xfrm>
          <a:prstGeom prst="rect">
            <a:avLst/>
          </a:prstGeom>
        </p:spPr>
      </p:pic>
      <p:sp>
        <p:nvSpPr>
          <p:cNvPr id="3" name="Title 2"/>
          <p:cNvSpPr>
            <a:spLocks noGrp="1"/>
          </p:cNvSpPr>
          <p:nvPr>
            <p:ph type="title"/>
          </p:nvPr>
        </p:nvSpPr>
        <p:spPr/>
        <p:txBody>
          <a:bodyPr/>
          <a:lstStyle/>
          <a:p>
            <a:r>
              <a:rPr lang="en-US" dirty="0"/>
              <a:t>How to set up your Parallel Circuit</a:t>
            </a:r>
          </a:p>
        </p:txBody>
      </p:sp>
    </p:spTree>
    <p:extLst>
      <p:ext uri="{BB962C8B-B14F-4D97-AF65-F5344CB8AC3E}">
        <p14:creationId xmlns:p14="http://schemas.microsoft.com/office/powerpoint/2010/main" val="3390501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more resistors that are added the overall current within the circuit decreases (light bulbs get dimmer)</a:t>
            </a:r>
          </a:p>
          <a:p>
            <a:r>
              <a:rPr lang="en-US" dirty="0"/>
              <a:t>The decrease in current is consistent with the conclusion that the overall resistance increases.</a:t>
            </a:r>
          </a:p>
          <a:p>
            <a:r>
              <a:rPr lang="en-US" dirty="0"/>
              <a:t>If one of the three bulbs in a series circuit is unscrewed from its socket, then it is observed that the other bulbs immediately go out. In order for the devices in a series circuit to work, each device must work.</a:t>
            </a:r>
          </a:p>
        </p:txBody>
      </p:sp>
      <p:sp>
        <p:nvSpPr>
          <p:cNvPr id="3" name="Title 2"/>
          <p:cNvSpPr>
            <a:spLocks noGrp="1"/>
          </p:cNvSpPr>
          <p:nvPr>
            <p:ph type="title"/>
          </p:nvPr>
        </p:nvSpPr>
        <p:spPr/>
        <p:txBody>
          <a:bodyPr/>
          <a:lstStyle/>
          <a:p>
            <a:r>
              <a:rPr lang="en-US" dirty="0"/>
              <a:t>For a Series Circuit</a:t>
            </a:r>
          </a:p>
        </p:txBody>
      </p:sp>
    </p:spTree>
    <p:extLst>
      <p:ext uri="{BB962C8B-B14F-4D97-AF65-F5344CB8AC3E}">
        <p14:creationId xmlns:p14="http://schemas.microsoft.com/office/powerpoint/2010/main" val="766340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As you add more resistors your indicator bulb should get brighter.</a:t>
            </a:r>
          </a:p>
          <a:p>
            <a:r>
              <a:rPr lang="en-US" dirty="0"/>
              <a:t>As the number of resistors increases, the overall current increases.  This indicates a decrease in the overall resistance in the circuit.</a:t>
            </a:r>
          </a:p>
          <a:p>
            <a:r>
              <a:rPr lang="en-US" dirty="0"/>
              <a:t>If an individual bulb is unscrewed from its socket the remaining bulbs still work.</a:t>
            </a:r>
          </a:p>
        </p:txBody>
      </p:sp>
      <p:sp>
        <p:nvSpPr>
          <p:cNvPr id="3" name="Title 2"/>
          <p:cNvSpPr>
            <a:spLocks noGrp="1"/>
          </p:cNvSpPr>
          <p:nvPr>
            <p:ph type="title"/>
          </p:nvPr>
        </p:nvSpPr>
        <p:spPr/>
        <p:txBody>
          <a:bodyPr/>
          <a:lstStyle/>
          <a:p>
            <a:r>
              <a:rPr lang="en-US" dirty="0"/>
              <a:t>For a Parallel Circuit</a:t>
            </a:r>
          </a:p>
        </p:txBody>
      </p:sp>
    </p:spTree>
    <p:extLst>
      <p:ext uri="{BB962C8B-B14F-4D97-AF65-F5344CB8AC3E}">
        <p14:creationId xmlns:p14="http://schemas.microsoft.com/office/powerpoint/2010/main" val="4257275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We can create an analogy between the flow of traffic in a tollway system to that of charge through a wire.</a:t>
            </a:r>
          </a:p>
          <a:p>
            <a:r>
              <a:rPr lang="en-US" dirty="0"/>
              <a:t>Tollbooths restrict movement like resistors do in a circuit.</a:t>
            </a:r>
          </a:p>
          <a:p>
            <a:r>
              <a:rPr lang="en-US" dirty="0"/>
              <a:t>Suppose we add more tollbooths to increase the flow of traffic.  If we were to add them on the same street one right after the other what would happen?</a:t>
            </a:r>
          </a:p>
          <a:p>
            <a:r>
              <a:rPr lang="en-US" dirty="0"/>
              <a:t>Now what would happen if we placed them next to each other?</a:t>
            </a:r>
          </a:p>
        </p:txBody>
      </p:sp>
      <p:sp>
        <p:nvSpPr>
          <p:cNvPr id="3" name="Title 2"/>
          <p:cNvSpPr>
            <a:spLocks noGrp="1"/>
          </p:cNvSpPr>
          <p:nvPr>
            <p:ph type="title"/>
          </p:nvPr>
        </p:nvSpPr>
        <p:spPr/>
        <p:txBody>
          <a:bodyPr/>
          <a:lstStyle/>
          <a:p>
            <a:r>
              <a:rPr lang="en-US" dirty="0"/>
              <a:t>Why does this happen?</a:t>
            </a:r>
          </a:p>
        </p:txBody>
      </p:sp>
    </p:spTree>
    <p:extLst>
      <p:ext uri="{BB962C8B-B14F-4D97-AF65-F5344CB8AC3E}">
        <p14:creationId xmlns:p14="http://schemas.microsoft.com/office/powerpoint/2010/main" val="329622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Current: the rate at which charge flows past a point in a circuit.</a:t>
            </a:r>
          </a:p>
          <a:p>
            <a:r>
              <a:rPr lang="en-US" dirty="0"/>
              <a:t>It is a rate quantity: some quantity over time, like velocity.</a:t>
            </a:r>
          </a:p>
          <a:p>
            <a:r>
              <a:rPr lang="en-US" dirty="0"/>
              <a:t>Current is the quantity of charge over time.</a:t>
            </a:r>
          </a:p>
          <a:p>
            <a:r>
              <a:rPr lang="en-US" dirty="0"/>
              <a:t>I =Q/t</a:t>
            </a:r>
          </a:p>
          <a:p>
            <a:r>
              <a:rPr lang="en-US" dirty="0"/>
              <a:t>Units: Ampere or Amp (A)</a:t>
            </a:r>
          </a:p>
          <a:p>
            <a:r>
              <a:rPr lang="en-US" dirty="0"/>
              <a:t>1 Amp = 1 Coulomb/1 second</a:t>
            </a:r>
          </a:p>
        </p:txBody>
      </p:sp>
      <p:sp>
        <p:nvSpPr>
          <p:cNvPr id="3" name="Title 2"/>
          <p:cNvSpPr>
            <a:spLocks noGrp="1"/>
          </p:cNvSpPr>
          <p:nvPr>
            <p:ph type="title"/>
          </p:nvPr>
        </p:nvSpPr>
        <p:spPr/>
        <p:txBody>
          <a:bodyPr/>
          <a:lstStyle/>
          <a:p>
            <a:r>
              <a:rPr lang="en-US" dirty="0"/>
              <a:t>Current</a:t>
            </a:r>
          </a:p>
        </p:txBody>
      </p:sp>
    </p:spTree>
    <p:extLst>
      <p:ext uri="{BB962C8B-B14F-4D97-AF65-F5344CB8AC3E}">
        <p14:creationId xmlns:p14="http://schemas.microsoft.com/office/powerpoint/2010/main" val="825236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967791" y="691653"/>
            <a:ext cx="7475620" cy="5802245"/>
          </a:xfrm>
          <a:prstGeom prst="rect">
            <a:avLst/>
          </a:prstGeom>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626556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Charge flows together through the circuit at a rate that is everywhere the same.  There is no greater current at one location then at another location.</a:t>
            </a:r>
          </a:p>
          <a:p>
            <a:r>
              <a:rPr lang="en-US" u="sng" dirty="0"/>
              <a:t>Equivalent Resistance</a:t>
            </a:r>
            <a:r>
              <a:rPr lang="en-US" dirty="0"/>
              <a:t>: the amount of resistance that a single resistor would need in order to equal the overall effect of the collection of resistors that are present in the circuit.</a:t>
            </a:r>
          </a:p>
        </p:txBody>
      </p:sp>
      <p:sp>
        <p:nvSpPr>
          <p:cNvPr id="3" name="Title 2"/>
          <p:cNvSpPr>
            <a:spLocks noGrp="1"/>
          </p:cNvSpPr>
          <p:nvPr>
            <p:ph type="title"/>
          </p:nvPr>
        </p:nvSpPr>
        <p:spPr/>
        <p:txBody>
          <a:bodyPr/>
          <a:lstStyle/>
          <a:p>
            <a:r>
              <a:rPr lang="en-US" dirty="0"/>
              <a:t>Series Circuits</a:t>
            </a:r>
          </a:p>
        </p:txBody>
      </p:sp>
    </p:spTree>
    <p:extLst>
      <p:ext uri="{BB962C8B-B14F-4D97-AF65-F5344CB8AC3E}">
        <p14:creationId xmlns:p14="http://schemas.microsoft.com/office/powerpoint/2010/main" val="1277356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246266" y="2138740"/>
            <a:ext cx="9468960" cy="3989344"/>
          </a:xfrm>
          <a:prstGeom prst="rect">
            <a:avLst/>
          </a:prstGeom>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93067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For a series circuit: </a:t>
            </a:r>
          </a:p>
          <a:p>
            <a:pPr lvl="1"/>
            <a:r>
              <a:rPr lang="en-US" dirty="0"/>
              <a:t>R(</a:t>
            </a:r>
            <a:r>
              <a:rPr lang="en-US" dirty="0" err="1"/>
              <a:t>eq</a:t>
            </a:r>
            <a:r>
              <a:rPr lang="en-US" dirty="0"/>
              <a:t>) = R1 + R2 + R3 + …</a:t>
            </a:r>
          </a:p>
        </p:txBody>
      </p:sp>
      <p:sp>
        <p:nvSpPr>
          <p:cNvPr id="3" name="Title 2"/>
          <p:cNvSpPr>
            <a:spLocks noGrp="1"/>
          </p:cNvSpPr>
          <p:nvPr>
            <p:ph type="title"/>
          </p:nvPr>
        </p:nvSpPr>
        <p:spPr/>
        <p:txBody>
          <a:bodyPr>
            <a:normAutofit fontScale="90000"/>
          </a:bodyPr>
          <a:lstStyle/>
          <a:p>
            <a:r>
              <a:rPr lang="en-US" dirty="0"/>
              <a:t>Equivalent Resistance in a Series Circuit</a:t>
            </a:r>
          </a:p>
        </p:txBody>
      </p:sp>
    </p:spTree>
    <p:extLst>
      <p:ext uri="{BB962C8B-B14F-4D97-AF65-F5344CB8AC3E}">
        <p14:creationId xmlns:p14="http://schemas.microsoft.com/office/powerpoint/2010/main" val="3805181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Charge does NOT pile up and being to accumulate at any given location.</a:t>
            </a:r>
          </a:p>
          <a:p>
            <a:r>
              <a:rPr lang="en-US" dirty="0"/>
              <a:t>Charge does NOT become used up by resistors such that there is less of it at one location compared to another.</a:t>
            </a:r>
          </a:p>
          <a:p>
            <a:r>
              <a:rPr lang="en-US" dirty="0"/>
              <a:t>Current: the rate at which charge flows</a:t>
            </a:r>
          </a:p>
          <a:p>
            <a:r>
              <a:rPr lang="en-US" dirty="0"/>
              <a:t>I (battery) = I1 + I2 + I3 </a:t>
            </a:r>
          </a:p>
        </p:txBody>
      </p:sp>
      <p:sp>
        <p:nvSpPr>
          <p:cNvPr id="3" name="Title 2"/>
          <p:cNvSpPr>
            <a:spLocks noGrp="1"/>
          </p:cNvSpPr>
          <p:nvPr>
            <p:ph type="title"/>
          </p:nvPr>
        </p:nvSpPr>
        <p:spPr/>
        <p:txBody>
          <a:bodyPr/>
          <a:lstStyle/>
          <a:p>
            <a:r>
              <a:rPr lang="en-US" dirty="0"/>
              <a:t>Charge in a Series Circuit</a:t>
            </a:r>
          </a:p>
        </p:txBody>
      </p:sp>
    </p:spTree>
    <p:extLst>
      <p:ext uri="{BB962C8B-B14F-4D97-AF65-F5344CB8AC3E}">
        <p14:creationId xmlns:p14="http://schemas.microsoft.com/office/powerpoint/2010/main" val="3936478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Current can easily be calculated if the voltage of battery is known and the individual resistance values are known.</a:t>
            </a:r>
          </a:p>
          <a:p>
            <a:r>
              <a:rPr lang="en-US" dirty="0"/>
              <a:t>REMEMBER OHM’S LAW!!!</a:t>
            </a:r>
          </a:p>
          <a:p>
            <a:r>
              <a:rPr lang="en-US" dirty="0"/>
              <a:t>I(battery) = I1 + I2 + I3 = </a:t>
            </a:r>
            <a:r>
              <a:rPr lang="el-GR" dirty="0"/>
              <a:t>Δ</a:t>
            </a:r>
            <a:r>
              <a:rPr lang="en-US" dirty="0"/>
              <a:t>V (battery) / R(</a:t>
            </a:r>
            <a:r>
              <a:rPr lang="en-US" dirty="0" err="1"/>
              <a:t>eq</a:t>
            </a:r>
            <a:r>
              <a:rPr lang="en-US" dirty="0"/>
              <a:t>)</a:t>
            </a:r>
          </a:p>
        </p:txBody>
      </p:sp>
      <p:sp>
        <p:nvSpPr>
          <p:cNvPr id="3" name="Title 2"/>
          <p:cNvSpPr>
            <a:spLocks noGrp="1"/>
          </p:cNvSpPr>
          <p:nvPr>
            <p:ph type="title"/>
          </p:nvPr>
        </p:nvSpPr>
        <p:spPr/>
        <p:txBody>
          <a:bodyPr/>
          <a:lstStyle/>
          <a:p>
            <a:r>
              <a:rPr lang="en-US" dirty="0"/>
              <a:t>Current Calculated</a:t>
            </a:r>
          </a:p>
        </p:txBody>
      </p:sp>
    </p:spTree>
    <p:extLst>
      <p:ext uri="{BB962C8B-B14F-4D97-AF65-F5344CB8AC3E}">
        <p14:creationId xmlns:p14="http://schemas.microsoft.com/office/powerpoint/2010/main" val="3949713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Voltage Drop: Occurs as the electrical energy of the charge is transformed to other forms of energy (thermal, light, mechanical) within the resistors or loads.</a:t>
            </a:r>
          </a:p>
          <a:p>
            <a:r>
              <a:rPr lang="en-US" dirty="0"/>
              <a:t>There is a voltage drop for each resistor, but the sum of these voltage drops is equivalent to the voltage of the battery.</a:t>
            </a:r>
          </a:p>
        </p:txBody>
      </p:sp>
      <p:sp>
        <p:nvSpPr>
          <p:cNvPr id="3" name="Title 2"/>
          <p:cNvSpPr>
            <a:spLocks noGrp="1"/>
          </p:cNvSpPr>
          <p:nvPr>
            <p:ph type="title"/>
          </p:nvPr>
        </p:nvSpPr>
        <p:spPr/>
        <p:txBody>
          <a:bodyPr>
            <a:normAutofit fontScale="90000"/>
          </a:bodyPr>
          <a:lstStyle/>
          <a:p>
            <a:r>
              <a:rPr lang="en-US" dirty="0"/>
              <a:t>Electric Potential Difference and Voltage Drops</a:t>
            </a:r>
          </a:p>
        </p:txBody>
      </p:sp>
    </p:spTree>
    <p:extLst>
      <p:ext uri="{BB962C8B-B14F-4D97-AF65-F5344CB8AC3E}">
        <p14:creationId xmlns:p14="http://schemas.microsoft.com/office/powerpoint/2010/main" val="2479008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020217" y="2124646"/>
            <a:ext cx="7893804" cy="3409880"/>
          </a:xfrm>
          <a:prstGeom prst="rect">
            <a:avLst/>
          </a:prstGeom>
        </p:spPr>
      </p:pic>
      <p:sp>
        <p:nvSpPr>
          <p:cNvPr id="3" name="Title 2"/>
          <p:cNvSpPr>
            <a:spLocks noGrp="1"/>
          </p:cNvSpPr>
          <p:nvPr>
            <p:ph type="title"/>
          </p:nvPr>
        </p:nvSpPr>
        <p:spPr/>
        <p:txBody>
          <a:bodyPr/>
          <a:lstStyle/>
          <a:p>
            <a:r>
              <a:rPr lang="en-US" dirty="0"/>
              <a:t>So What?</a:t>
            </a:r>
          </a:p>
        </p:txBody>
      </p:sp>
    </p:spTree>
    <p:extLst>
      <p:ext uri="{BB962C8B-B14F-4D97-AF65-F5344CB8AC3E}">
        <p14:creationId xmlns:p14="http://schemas.microsoft.com/office/powerpoint/2010/main" val="2664501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08128" y="2342148"/>
            <a:ext cx="10209471" cy="2743199"/>
          </a:xfrm>
          <a:prstGeom prst="rect">
            <a:avLst/>
          </a:prstGeom>
        </p:spPr>
      </p:pic>
      <p:sp>
        <p:nvSpPr>
          <p:cNvPr id="3" name="Title 2"/>
          <p:cNvSpPr>
            <a:spLocks noGrp="1"/>
          </p:cNvSpPr>
          <p:nvPr>
            <p:ph type="title"/>
          </p:nvPr>
        </p:nvSpPr>
        <p:spPr/>
        <p:txBody>
          <a:bodyPr>
            <a:normAutofit fontScale="90000"/>
          </a:bodyPr>
          <a:lstStyle/>
          <a:p>
            <a:r>
              <a:rPr lang="en-US" dirty="0"/>
              <a:t>Mathematical Analysis of Series Circuits</a:t>
            </a:r>
          </a:p>
        </p:txBody>
      </p:sp>
    </p:spTree>
    <p:extLst>
      <p:ext uri="{BB962C8B-B14F-4D97-AF65-F5344CB8AC3E}">
        <p14:creationId xmlns:p14="http://schemas.microsoft.com/office/powerpoint/2010/main" val="68447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Current: In a parallel circuit charge divides up into separate branches such that there can be more current in one branch than there is in another.</a:t>
            </a:r>
          </a:p>
        </p:txBody>
      </p:sp>
      <p:sp>
        <p:nvSpPr>
          <p:cNvPr id="3" name="Title 2"/>
          <p:cNvSpPr>
            <a:spLocks noGrp="1"/>
          </p:cNvSpPr>
          <p:nvPr>
            <p:ph type="title"/>
          </p:nvPr>
        </p:nvSpPr>
        <p:spPr/>
        <p:txBody>
          <a:bodyPr/>
          <a:lstStyle/>
          <a:p>
            <a:r>
              <a:rPr lang="en-US" dirty="0"/>
              <a:t>Parallel Circuits</a:t>
            </a:r>
          </a:p>
        </p:txBody>
      </p:sp>
      <p:pic>
        <p:nvPicPr>
          <p:cNvPr id="4" name="Picture 3"/>
          <p:cNvPicPr>
            <a:picLocks noChangeAspect="1"/>
          </p:cNvPicPr>
          <p:nvPr/>
        </p:nvPicPr>
        <p:blipFill>
          <a:blip r:embed="rId2"/>
          <a:stretch>
            <a:fillRect/>
          </a:stretch>
        </p:blipFill>
        <p:spPr>
          <a:xfrm>
            <a:off x="4927085" y="3338680"/>
            <a:ext cx="6304393" cy="2909720"/>
          </a:xfrm>
          <a:prstGeom prst="rect">
            <a:avLst/>
          </a:prstGeom>
        </p:spPr>
      </p:pic>
    </p:spTree>
    <p:extLst>
      <p:ext uri="{BB962C8B-B14F-4D97-AF65-F5344CB8AC3E}">
        <p14:creationId xmlns:p14="http://schemas.microsoft.com/office/powerpoint/2010/main" val="1156710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4"/>
          </p:nvPr>
        </p:nvSpPr>
        <p:spPr/>
        <p:txBody>
          <a:bodyPr>
            <a:normAutofit lnSpcReduction="10000"/>
          </a:bodyPr>
          <a:lstStyle/>
          <a:p>
            <a:r>
              <a:rPr lang="en-US" dirty="0"/>
              <a:t>A 2mm long cross section of wire is isolated and 20 C of charge is determined to pass through it.  What is the current?</a:t>
            </a:r>
          </a:p>
          <a:p>
            <a:r>
              <a:rPr lang="en-US" dirty="0"/>
              <a:t>0.5 Amps</a:t>
            </a:r>
          </a:p>
          <a:p>
            <a:r>
              <a:rPr lang="en-US" dirty="0"/>
              <a:t>A 1 mm long cross section of wire is isolated and 2 C of charge is determined to pass through it in 0.5 s. What is the current?</a:t>
            </a:r>
          </a:p>
          <a:p>
            <a:r>
              <a:rPr lang="en-US" dirty="0"/>
              <a:t>4 Amps</a:t>
            </a:r>
          </a:p>
        </p:txBody>
      </p:sp>
      <p:pic>
        <p:nvPicPr>
          <p:cNvPr id="4" name="Content Placeholder 3"/>
          <p:cNvPicPr>
            <a:picLocks noGrp="1" noChangeAspect="1"/>
          </p:cNvPicPr>
          <p:nvPr>
            <p:ph sz="quarter" idx="2"/>
          </p:nvPr>
        </p:nvPicPr>
        <p:blipFill>
          <a:blip r:embed="rId2"/>
          <a:stretch>
            <a:fillRect/>
          </a:stretch>
        </p:blipFill>
        <p:spPr>
          <a:xfrm>
            <a:off x="1364613" y="1044558"/>
            <a:ext cx="3854453" cy="1617494"/>
          </a:xfrm>
          <a:prstGeom prst="rect">
            <a:avLst/>
          </a:prstGeom>
        </p:spPr>
      </p:pic>
      <p:sp>
        <p:nvSpPr>
          <p:cNvPr id="3" name="Title 2"/>
          <p:cNvSpPr>
            <a:spLocks noGrp="1"/>
          </p:cNvSpPr>
          <p:nvPr>
            <p:ph type="title"/>
          </p:nvPr>
        </p:nvSpPr>
        <p:spPr/>
        <p:txBody>
          <a:bodyPr/>
          <a:lstStyle/>
          <a:p>
            <a:r>
              <a:rPr lang="en-US" dirty="0"/>
              <a:t>Examples:</a:t>
            </a:r>
          </a:p>
        </p:txBody>
      </p:sp>
      <p:pic>
        <p:nvPicPr>
          <p:cNvPr id="5" name="Picture 4"/>
          <p:cNvPicPr>
            <a:picLocks noChangeAspect="1"/>
          </p:cNvPicPr>
          <p:nvPr/>
        </p:nvPicPr>
        <p:blipFill>
          <a:blip r:embed="rId3"/>
          <a:stretch>
            <a:fillRect/>
          </a:stretch>
        </p:blipFill>
        <p:spPr>
          <a:xfrm>
            <a:off x="1364613" y="3504741"/>
            <a:ext cx="3854454" cy="1617495"/>
          </a:xfrm>
          <a:prstGeom prst="rect">
            <a:avLst/>
          </a:prstGeom>
        </p:spPr>
      </p:pic>
    </p:spTree>
    <p:extLst>
      <p:ext uri="{BB962C8B-B14F-4D97-AF65-F5344CB8AC3E}">
        <p14:creationId xmlns:p14="http://schemas.microsoft.com/office/powerpoint/2010/main" val="1200792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705726" y="1427096"/>
            <a:ext cx="6400800" cy="4831977"/>
          </a:xfrm>
          <a:prstGeom prst="rect">
            <a:avLst/>
          </a:prstGeom>
        </p:spPr>
      </p:pic>
      <p:sp>
        <p:nvSpPr>
          <p:cNvPr id="3" name="Title 2"/>
          <p:cNvSpPr>
            <a:spLocks noGrp="1"/>
          </p:cNvSpPr>
          <p:nvPr>
            <p:ph type="title"/>
          </p:nvPr>
        </p:nvSpPr>
        <p:spPr/>
        <p:txBody>
          <a:bodyPr/>
          <a:lstStyle/>
          <a:p>
            <a:r>
              <a:rPr lang="en-US" dirty="0"/>
              <a:t>Equivalent Resistance</a:t>
            </a:r>
          </a:p>
        </p:txBody>
      </p:sp>
    </p:spTree>
    <p:extLst>
      <p:ext uri="{BB962C8B-B14F-4D97-AF65-F5344CB8AC3E}">
        <p14:creationId xmlns:p14="http://schemas.microsoft.com/office/powerpoint/2010/main" val="262338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parallel circuits:  1/R(</a:t>
            </a:r>
            <a:r>
              <a:rPr lang="en-US" dirty="0" err="1"/>
              <a:t>eq</a:t>
            </a:r>
            <a:r>
              <a:rPr lang="en-US" dirty="0"/>
              <a:t>) = 1/R(1) + 1/R(2) + 1/R(3)…</a:t>
            </a:r>
          </a:p>
          <a:p>
            <a:r>
              <a:rPr lang="en-US" dirty="0"/>
              <a:t>Try it out…</a:t>
            </a:r>
          </a:p>
          <a:p>
            <a:endParaRPr lang="en-US" dirty="0"/>
          </a:p>
        </p:txBody>
      </p:sp>
      <p:sp>
        <p:nvSpPr>
          <p:cNvPr id="3" name="Title 2"/>
          <p:cNvSpPr>
            <a:spLocks noGrp="1"/>
          </p:cNvSpPr>
          <p:nvPr>
            <p:ph type="title"/>
          </p:nvPr>
        </p:nvSpPr>
        <p:spPr/>
        <p:txBody>
          <a:bodyPr>
            <a:normAutofit fontScale="90000"/>
          </a:bodyPr>
          <a:lstStyle/>
          <a:p>
            <a:r>
              <a:rPr lang="en-US" dirty="0"/>
              <a:t>Equivalent Resistance Mathematically</a:t>
            </a:r>
          </a:p>
        </p:txBody>
      </p:sp>
      <p:pic>
        <p:nvPicPr>
          <p:cNvPr id="4" name="Picture 3"/>
          <p:cNvPicPr>
            <a:picLocks noChangeAspect="1"/>
          </p:cNvPicPr>
          <p:nvPr/>
        </p:nvPicPr>
        <p:blipFill>
          <a:blip r:embed="rId2"/>
          <a:stretch>
            <a:fillRect/>
          </a:stretch>
        </p:blipFill>
        <p:spPr>
          <a:xfrm>
            <a:off x="2213126" y="3632032"/>
            <a:ext cx="3283802" cy="2447925"/>
          </a:xfrm>
          <a:prstGeom prst="rect">
            <a:avLst/>
          </a:prstGeom>
        </p:spPr>
      </p:pic>
      <p:pic>
        <p:nvPicPr>
          <p:cNvPr id="5" name="Picture 4"/>
          <p:cNvPicPr>
            <a:picLocks noChangeAspect="1"/>
          </p:cNvPicPr>
          <p:nvPr/>
        </p:nvPicPr>
        <p:blipFill>
          <a:blip r:embed="rId3"/>
          <a:stretch>
            <a:fillRect/>
          </a:stretch>
        </p:blipFill>
        <p:spPr>
          <a:xfrm>
            <a:off x="6946232" y="3636210"/>
            <a:ext cx="3278196" cy="2443747"/>
          </a:xfrm>
          <a:prstGeom prst="rect">
            <a:avLst/>
          </a:prstGeom>
        </p:spPr>
      </p:pic>
    </p:spTree>
    <p:extLst>
      <p:ext uri="{BB962C8B-B14F-4D97-AF65-F5344CB8AC3E}">
        <p14:creationId xmlns:p14="http://schemas.microsoft.com/office/powerpoint/2010/main" val="2389823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Charge does not pass through every resistor; it passes through a single resistor.</a:t>
            </a:r>
          </a:p>
          <a:p>
            <a:r>
              <a:rPr lang="en-US" dirty="0"/>
              <a:t>The entire voltage drop across that resistor must match the battery voltage.</a:t>
            </a:r>
          </a:p>
          <a:p>
            <a:endParaRPr lang="en-US" dirty="0"/>
          </a:p>
        </p:txBody>
      </p:sp>
      <p:sp>
        <p:nvSpPr>
          <p:cNvPr id="3" name="Title 2"/>
          <p:cNvSpPr>
            <a:spLocks noGrp="1"/>
          </p:cNvSpPr>
          <p:nvPr>
            <p:ph type="title"/>
          </p:nvPr>
        </p:nvSpPr>
        <p:spPr/>
        <p:txBody>
          <a:bodyPr/>
          <a:lstStyle/>
          <a:p>
            <a:r>
              <a:rPr lang="en-US" dirty="0"/>
              <a:t>Voltage Drop for Parallel Branches</a:t>
            </a:r>
          </a:p>
        </p:txBody>
      </p:sp>
      <p:sp>
        <p:nvSpPr>
          <p:cNvPr id="7" name="Rectangle 6"/>
          <p:cNvSpPr/>
          <p:nvPr/>
        </p:nvSpPr>
        <p:spPr>
          <a:xfrm>
            <a:off x="2379321" y="3663434"/>
            <a:ext cx="5369015" cy="584775"/>
          </a:xfrm>
          <a:prstGeom prst="rect">
            <a:avLst/>
          </a:prstGeom>
        </p:spPr>
        <p:txBody>
          <a:bodyPr wrap="square">
            <a:spAutoFit/>
          </a:bodyPr>
          <a:lstStyle/>
          <a:p>
            <a:r>
              <a:rPr lang="en-US" sz="3200" dirty="0" err="1"/>
              <a:t>Vbattery</a:t>
            </a:r>
            <a:r>
              <a:rPr lang="en-US" sz="3200" dirty="0"/>
              <a:t> = V1 = V2 = V3 =</a:t>
            </a:r>
          </a:p>
        </p:txBody>
      </p:sp>
    </p:spTree>
    <p:extLst>
      <p:ext uri="{BB962C8B-B14F-4D97-AF65-F5344CB8AC3E}">
        <p14:creationId xmlns:p14="http://schemas.microsoft.com/office/powerpoint/2010/main" val="1754766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14144" y="2165684"/>
            <a:ext cx="9776614" cy="2880812"/>
          </a:xfrm>
        </p:spPr>
      </p:pic>
      <p:sp>
        <p:nvSpPr>
          <p:cNvPr id="3" name="Title 2"/>
          <p:cNvSpPr>
            <a:spLocks noGrp="1"/>
          </p:cNvSpPr>
          <p:nvPr>
            <p:ph type="title"/>
          </p:nvPr>
        </p:nvSpPr>
        <p:spPr/>
        <p:txBody>
          <a:bodyPr/>
          <a:lstStyle/>
          <a:p>
            <a:r>
              <a:rPr lang="en-US" dirty="0"/>
              <a:t>Mathematical Analysis</a:t>
            </a:r>
          </a:p>
        </p:txBody>
      </p:sp>
    </p:spTree>
    <p:extLst>
      <p:ext uri="{BB962C8B-B14F-4D97-AF65-F5344CB8AC3E}">
        <p14:creationId xmlns:p14="http://schemas.microsoft.com/office/powerpoint/2010/main" val="32461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074695" y="1927382"/>
            <a:ext cx="6063916" cy="4103863"/>
          </a:xfrm>
          <a:prstGeom prst="rect">
            <a:avLst/>
          </a:prstGeom>
        </p:spPr>
      </p:pic>
      <p:sp>
        <p:nvSpPr>
          <p:cNvPr id="3" name="Title 2"/>
          <p:cNvSpPr>
            <a:spLocks noGrp="1"/>
          </p:cNvSpPr>
          <p:nvPr>
            <p:ph type="title"/>
          </p:nvPr>
        </p:nvSpPr>
        <p:spPr/>
        <p:txBody>
          <a:bodyPr/>
          <a:lstStyle/>
          <a:p>
            <a:r>
              <a:rPr lang="en-US" dirty="0"/>
              <a:t>Combination Circuits</a:t>
            </a:r>
          </a:p>
        </p:txBody>
      </p:sp>
    </p:spTree>
    <p:extLst>
      <p:ext uri="{BB962C8B-B14F-4D97-AF65-F5344CB8AC3E}">
        <p14:creationId xmlns:p14="http://schemas.microsoft.com/office/powerpoint/2010/main" val="2524964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p:txBody>
          <a:bodyPr/>
          <a:lstStyle/>
          <a:p>
            <a:r>
              <a:rPr lang="en-US" dirty="0"/>
              <a:t>Treat the Parallel circuit as one resistor and find the equivalent resistance.</a:t>
            </a:r>
          </a:p>
          <a:p>
            <a:r>
              <a:rPr lang="en-US" dirty="0"/>
              <a:t>Then add it back into the circuit to find the equivalent resistance for a series circuit.</a:t>
            </a:r>
          </a:p>
        </p:txBody>
      </p:sp>
      <p:pic>
        <p:nvPicPr>
          <p:cNvPr id="4" name="Content Placeholder 3"/>
          <p:cNvPicPr>
            <a:picLocks noGrp="1" noChangeAspect="1"/>
          </p:cNvPicPr>
          <p:nvPr>
            <p:ph sz="half" idx="1"/>
          </p:nvPr>
        </p:nvPicPr>
        <p:blipFill>
          <a:blip r:embed="rId2"/>
          <a:stretch>
            <a:fillRect/>
          </a:stretch>
        </p:blipFill>
        <p:spPr>
          <a:xfrm>
            <a:off x="1859856" y="1402369"/>
            <a:ext cx="5174927" cy="4785071"/>
          </a:xfrm>
          <a:prstGeom prst="rect">
            <a:avLst/>
          </a:prstGeom>
        </p:spPr>
      </p:pic>
      <p:sp>
        <p:nvSpPr>
          <p:cNvPr id="3" name="Title 2"/>
          <p:cNvSpPr>
            <a:spLocks noGrp="1"/>
          </p:cNvSpPr>
          <p:nvPr>
            <p:ph type="title"/>
          </p:nvPr>
        </p:nvSpPr>
        <p:spPr/>
        <p:txBody>
          <a:bodyPr/>
          <a:lstStyle/>
          <a:p>
            <a:r>
              <a:rPr lang="en-US" dirty="0"/>
              <a:t>How do you solve?</a:t>
            </a:r>
          </a:p>
        </p:txBody>
      </p:sp>
    </p:spTree>
    <p:extLst>
      <p:ext uri="{BB962C8B-B14F-4D97-AF65-F5344CB8AC3E}">
        <p14:creationId xmlns:p14="http://schemas.microsoft.com/office/powerpoint/2010/main" val="4269093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stretch>
            <a:fillRect/>
          </a:stretch>
        </p:blipFill>
        <p:spPr>
          <a:xfrm>
            <a:off x="1914144" y="2203558"/>
            <a:ext cx="9560013" cy="3308409"/>
          </a:xfrm>
          <a:prstGeom prst="rect">
            <a:avLst/>
          </a:prstGeom>
        </p:spPr>
      </p:pic>
      <p:sp>
        <p:nvSpPr>
          <p:cNvPr id="5" name="Title 4"/>
          <p:cNvSpPr>
            <a:spLocks noGrp="1"/>
          </p:cNvSpPr>
          <p:nvPr>
            <p:ph type="title"/>
          </p:nvPr>
        </p:nvSpPr>
        <p:spPr/>
        <p:txBody>
          <a:bodyPr/>
          <a:lstStyle/>
          <a:p>
            <a:r>
              <a:rPr lang="en-US" dirty="0"/>
              <a:t>Give it a try</a:t>
            </a:r>
          </a:p>
        </p:txBody>
      </p:sp>
    </p:spTree>
    <p:extLst>
      <p:ext uri="{BB962C8B-B14F-4D97-AF65-F5344CB8AC3E}">
        <p14:creationId xmlns:p14="http://schemas.microsoft.com/office/powerpoint/2010/main" val="2926300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900091" y="2165684"/>
            <a:ext cx="10085099" cy="3384884"/>
          </a:xfrm>
          <a:prstGeom prst="rect">
            <a:avLst/>
          </a:prstGeom>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842439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p:txBody>
          <a:bodyPr>
            <a:normAutofit fontScale="55000" lnSpcReduction="20000"/>
          </a:bodyPr>
          <a:lstStyle/>
          <a:p>
            <a:r>
              <a:rPr lang="en-US" dirty="0"/>
              <a:t>a. The current at location A is _____ (greater than, equal to, less than) the current at location B.</a:t>
            </a:r>
          </a:p>
          <a:p>
            <a:r>
              <a:rPr lang="en-US" dirty="0"/>
              <a:t>b. The current at location B is _____ (greater than, equal to, less than) the current at location E.</a:t>
            </a:r>
          </a:p>
          <a:p>
            <a:r>
              <a:rPr lang="en-US" dirty="0"/>
              <a:t>c. The current at location G is _____ (greater than, equal to, less than) the current at location F.</a:t>
            </a:r>
          </a:p>
          <a:p>
            <a:r>
              <a:rPr lang="en-US" dirty="0"/>
              <a:t>d. The current at location E is _____ (greater than, equal to, less than) the current at location G.</a:t>
            </a:r>
          </a:p>
          <a:p>
            <a:r>
              <a:rPr lang="en-US" dirty="0"/>
              <a:t>e. The current at location B is _____ (greater than, equal to, less than) the current at location F.</a:t>
            </a:r>
          </a:p>
          <a:p>
            <a:r>
              <a:rPr lang="en-US" dirty="0"/>
              <a:t>f. The current at location A is _____ (greater than, equal to, less than) the current at location L.</a:t>
            </a:r>
          </a:p>
          <a:p>
            <a:r>
              <a:rPr lang="en-US" dirty="0"/>
              <a:t>g. The current at location H is _____ (greater than, equal to, less than) the current at location I.</a:t>
            </a:r>
          </a:p>
          <a:p>
            <a:pPr marL="82296" indent="0">
              <a:buNone/>
            </a:pPr>
            <a:endParaRPr lang="en-US" dirty="0"/>
          </a:p>
        </p:txBody>
      </p:sp>
      <p:pic>
        <p:nvPicPr>
          <p:cNvPr id="7" name="Content Placeholder 6"/>
          <p:cNvPicPr>
            <a:picLocks noGrp="1" noChangeAspect="1"/>
          </p:cNvPicPr>
          <p:nvPr>
            <p:ph sz="half" idx="1"/>
          </p:nvPr>
        </p:nvPicPr>
        <p:blipFill>
          <a:blip r:embed="rId2"/>
          <a:stretch>
            <a:fillRect/>
          </a:stretch>
        </p:blipFill>
        <p:spPr>
          <a:xfrm>
            <a:off x="1752567" y="1876926"/>
            <a:ext cx="5269437" cy="4010527"/>
          </a:xfrm>
          <a:prstGeom prst="rect">
            <a:avLst/>
          </a:prstGeom>
        </p:spPr>
      </p:pic>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932975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a:t>A) Equal</a:t>
            </a:r>
          </a:p>
          <a:p>
            <a:r>
              <a:rPr lang="en-US" dirty="0"/>
              <a:t>B) Greater Than</a:t>
            </a:r>
          </a:p>
          <a:p>
            <a:r>
              <a:rPr lang="en-US" dirty="0"/>
              <a:t>C) Less Than</a:t>
            </a:r>
          </a:p>
          <a:p>
            <a:r>
              <a:rPr lang="en-US" dirty="0"/>
              <a:t>D) Greater Than</a:t>
            </a:r>
          </a:p>
          <a:p>
            <a:r>
              <a:rPr lang="en-US" dirty="0"/>
              <a:t>E) Greater Than</a:t>
            </a:r>
          </a:p>
          <a:p>
            <a:r>
              <a:rPr lang="en-US" dirty="0"/>
              <a:t>F) Equal to</a:t>
            </a:r>
          </a:p>
          <a:p>
            <a:r>
              <a:rPr lang="en-US" dirty="0"/>
              <a:t>G) Less Than</a:t>
            </a:r>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3468447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lnSpcReduction="10000"/>
          </a:bodyPr>
          <a:lstStyle/>
          <a:p>
            <a:r>
              <a:rPr lang="en-US" dirty="0"/>
              <a:t>All negatively charged electrons move in the direction opposite the electric field.</a:t>
            </a:r>
          </a:p>
          <a:p>
            <a:r>
              <a:rPr lang="en-US" dirty="0"/>
              <a:t>However, charge carriers can be positive, negative charges or both.</a:t>
            </a:r>
          </a:p>
          <a:p>
            <a:r>
              <a:rPr lang="en-US" dirty="0">
                <a:highlight>
                  <a:srgbClr val="FFFF00"/>
                </a:highlight>
              </a:rPr>
              <a:t>The Convention</a:t>
            </a:r>
            <a:r>
              <a:rPr lang="en-US" dirty="0"/>
              <a:t>: You can thank Ben Franklin…The direction in which a positive charge would move is the direction of the flow. So, current in a circuit it directed AWAY from the positive terminal and toward the negative terminal.</a:t>
            </a:r>
          </a:p>
        </p:txBody>
      </p:sp>
      <p:sp>
        <p:nvSpPr>
          <p:cNvPr id="7" name="Title 6"/>
          <p:cNvSpPr>
            <a:spLocks noGrp="1"/>
          </p:cNvSpPr>
          <p:nvPr>
            <p:ph type="title"/>
          </p:nvPr>
        </p:nvSpPr>
        <p:spPr/>
        <p:txBody>
          <a:bodyPr/>
          <a:lstStyle/>
          <a:p>
            <a:r>
              <a:rPr lang="en-US" dirty="0"/>
              <a:t>What direction does current flow?</a:t>
            </a:r>
          </a:p>
        </p:txBody>
      </p:sp>
    </p:spTree>
    <p:extLst>
      <p:ext uri="{BB962C8B-B14F-4D97-AF65-F5344CB8AC3E}">
        <p14:creationId xmlns:p14="http://schemas.microsoft.com/office/powerpoint/2010/main" val="2094196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Power: The rate at which electrical energy is supplied to a circuit of consumed by a load.</a:t>
            </a:r>
          </a:p>
          <a:p>
            <a:r>
              <a:rPr lang="en-US" dirty="0"/>
              <a:t>Power= Energy consumed by load/time</a:t>
            </a:r>
          </a:p>
          <a:p>
            <a:r>
              <a:rPr lang="en-US" dirty="0"/>
              <a:t>P = </a:t>
            </a:r>
            <a:r>
              <a:rPr lang="el-GR" dirty="0"/>
              <a:t>Δ</a:t>
            </a:r>
            <a:r>
              <a:rPr lang="en-US" dirty="0"/>
              <a:t>E/t</a:t>
            </a:r>
          </a:p>
          <a:p>
            <a:r>
              <a:rPr lang="en-US" dirty="0"/>
              <a:t>Unit: is watt (W) (I know same as work)</a:t>
            </a:r>
          </a:p>
          <a:p>
            <a:r>
              <a:rPr lang="en-US" dirty="0"/>
              <a:t>1 watt = 1 joule/second</a:t>
            </a:r>
          </a:p>
        </p:txBody>
      </p:sp>
      <p:sp>
        <p:nvSpPr>
          <p:cNvPr id="3" name="Title 2"/>
          <p:cNvSpPr>
            <a:spLocks noGrp="1"/>
          </p:cNvSpPr>
          <p:nvPr>
            <p:ph type="title"/>
          </p:nvPr>
        </p:nvSpPr>
        <p:spPr/>
        <p:txBody>
          <a:bodyPr/>
          <a:lstStyle/>
          <a:p>
            <a:r>
              <a:rPr lang="en-US" dirty="0"/>
              <a:t>POWER:</a:t>
            </a:r>
          </a:p>
        </p:txBody>
      </p:sp>
    </p:spTree>
    <p:extLst>
      <p:ext uri="{BB962C8B-B14F-4D97-AF65-F5344CB8AC3E}">
        <p14:creationId xmlns:p14="http://schemas.microsoft.com/office/powerpoint/2010/main" val="48177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What Northwest bills us in.</a:t>
            </a:r>
          </a:p>
          <a:p>
            <a:r>
              <a:rPr lang="en-US" dirty="0"/>
              <a:t>A kilowatt is a unit of power and an hour is a unit of time.</a:t>
            </a:r>
          </a:p>
          <a:p>
            <a:r>
              <a:rPr lang="en-US" dirty="0"/>
              <a:t>Utility companies charge for using electrical energy.</a:t>
            </a:r>
          </a:p>
        </p:txBody>
      </p:sp>
      <p:sp>
        <p:nvSpPr>
          <p:cNvPr id="3" name="Title 2"/>
          <p:cNvSpPr>
            <a:spLocks noGrp="1"/>
          </p:cNvSpPr>
          <p:nvPr>
            <p:ph type="title"/>
          </p:nvPr>
        </p:nvSpPr>
        <p:spPr/>
        <p:txBody>
          <a:bodyPr/>
          <a:lstStyle/>
          <a:p>
            <a:r>
              <a:rPr lang="en-US" dirty="0"/>
              <a:t>What is a kilowatt-hour?</a:t>
            </a:r>
          </a:p>
        </p:txBody>
      </p:sp>
    </p:spTree>
    <p:extLst>
      <p:ext uri="{BB962C8B-B14F-4D97-AF65-F5344CB8AC3E}">
        <p14:creationId xmlns:p14="http://schemas.microsoft.com/office/powerpoint/2010/main" val="125817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Power is the rate at which energy is added or removed from a circuit by a battery or a load. </a:t>
            </a:r>
          </a:p>
          <a:p>
            <a:r>
              <a:rPr lang="en-US" dirty="0"/>
              <a:t>Current is the rate wat which charge moves past a point on a circuit.</a:t>
            </a:r>
          </a:p>
          <a:p>
            <a:r>
              <a:rPr lang="en-US" dirty="0"/>
              <a:t>Electric Potential Difference across the two end of a circuit is the potential energy difference per charge between these two points.</a:t>
            </a:r>
          </a:p>
          <a:p>
            <a:endParaRPr lang="en-US" dirty="0"/>
          </a:p>
        </p:txBody>
      </p:sp>
      <p:sp>
        <p:nvSpPr>
          <p:cNvPr id="3" name="Title 2"/>
          <p:cNvSpPr>
            <a:spLocks noGrp="1"/>
          </p:cNvSpPr>
          <p:nvPr>
            <p:ph type="title"/>
          </p:nvPr>
        </p:nvSpPr>
        <p:spPr/>
        <p:txBody>
          <a:bodyPr/>
          <a:lstStyle/>
          <a:p>
            <a:r>
              <a:rPr lang="en-US" dirty="0"/>
              <a:t>Calculating Power:</a:t>
            </a:r>
          </a:p>
        </p:txBody>
      </p:sp>
      <p:pic>
        <p:nvPicPr>
          <p:cNvPr id="4" name="Picture 3"/>
          <p:cNvPicPr>
            <a:picLocks noChangeAspect="1"/>
          </p:cNvPicPr>
          <p:nvPr/>
        </p:nvPicPr>
        <p:blipFill>
          <a:blip r:embed="rId2"/>
          <a:stretch>
            <a:fillRect/>
          </a:stretch>
        </p:blipFill>
        <p:spPr>
          <a:xfrm>
            <a:off x="3476081" y="5293895"/>
            <a:ext cx="6873565" cy="1361323"/>
          </a:xfrm>
          <a:prstGeom prst="rect">
            <a:avLst/>
          </a:prstGeom>
        </p:spPr>
      </p:pic>
    </p:spTree>
    <p:extLst>
      <p:ext uri="{BB962C8B-B14F-4D97-AF65-F5344CB8AC3E}">
        <p14:creationId xmlns:p14="http://schemas.microsoft.com/office/powerpoint/2010/main" val="3044591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dea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dea design template" id="{C9C6C84C-31C8-4C76-8A44-8310A8257221}" vid="{45DD48F0-B408-4E69-8193-603DE231DF4E}"/>
    </a:ext>
  </a:extLst>
</a:theme>
</file>

<file path=ppt/theme/theme2.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7"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FFE4489F-5014-47D8-B22A-CAAC26BB7CEE}">
  <we:reference id="wa104178141" version="3.0.11.6" store="en-US"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D081611-814B-4EEC-95CB-5163EF94DC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Idea design slides</Template>
  <TotalTime>0</TotalTime>
  <Words>2457</Words>
  <Application>Microsoft Office PowerPoint</Application>
  <PresentationFormat>Widescreen</PresentationFormat>
  <Paragraphs>259</Paragraphs>
  <Slides>59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59</vt:i4>
      </vt:variant>
    </vt:vector>
  </HeadingPairs>
  <TitlesOfParts>
    <vt:vector size="64" baseType="lpstr">
      <vt:lpstr>Arial</vt:lpstr>
      <vt:lpstr>Century Gothic</vt:lpstr>
      <vt:lpstr>Verdana</vt:lpstr>
      <vt:lpstr>Wingdings 2</vt:lpstr>
      <vt:lpstr>Idea design template</vt:lpstr>
      <vt:lpstr>Circuits</vt:lpstr>
      <vt:lpstr>What is an Electric Circuit?</vt:lpstr>
      <vt:lpstr>Requirements of a Circuit</vt:lpstr>
      <vt:lpstr>Current</vt:lpstr>
      <vt:lpstr>Examples:</vt:lpstr>
      <vt:lpstr>What direction does current flow?</vt:lpstr>
      <vt:lpstr>POWER:</vt:lpstr>
      <vt:lpstr>What is a kilowatt-hour?</vt:lpstr>
      <vt:lpstr>Calculating Power:</vt:lpstr>
      <vt:lpstr>We Can Combine all Three Equations!</vt:lpstr>
      <vt:lpstr>Examples:</vt:lpstr>
      <vt:lpstr>Answers:</vt:lpstr>
      <vt:lpstr>Concepts</vt:lpstr>
      <vt:lpstr>How does an Electron Move?</vt:lpstr>
      <vt:lpstr>Go With the FLOW!</vt:lpstr>
      <vt:lpstr>Common Misconceptions</vt:lpstr>
      <vt:lpstr>Resistance</vt:lpstr>
      <vt:lpstr>Resistivity of Common Materials</vt:lpstr>
      <vt:lpstr>Math of Resistance</vt:lpstr>
      <vt:lpstr>Ohm’s Law</vt:lpstr>
      <vt:lpstr>Seriously Potential Difference!</vt:lpstr>
      <vt:lpstr>How to measure Current</vt:lpstr>
      <vt:lpstr>All in ONE place!</vt:lpstr>
      <vt:lpstr>Questions:</vt:lpstr>
      <vt:lpstr>Questions</vt:lpstr>
      <vt:lpstr>Answer:</vt:lpstr>
      <vt:lpstr>Question</vt:lpstr>
      <vt:lpstr>Answer</vt:lpstr>
      <vt:lpstr>Circuit symbols and circuit diagrams</vt:lpstr>
      <vt:lpstr>The Symbols</vt:lpstr>
      <vt:lpstr>The lamp</vt:lpstr>
      <vt:lpstr>PowerPoint Presentation</vt:lpstr>
      <vt:lpstr>Drawing a Circuit vs. Schematic of a Circuit</vt:lpstr>
      <vt:lpstr>Series Circuit vs Parallel Circuit</vt:lpstr>
      <vt:lpstr>Set up two circuits</vt:lpstr>
      <vt:lpstr>How to set up your Parallel Circuit</vt:lpstr>
      <vt:lpstr>For a Series Circuit</vt:lpstr>
      <vt:lpstr>For a Parallel Circuit</vt:lpstr>
      <vt:lpstr>Why does this happen?</vt:lpstr>
      <vt:lpstr>PowerPoint Presentation</vt:lpstr>
      <vt:lpstr>Series Circuits</vt:lpstr>
      <vt:lpstr>PowerPoint Presentation</vt:lpstr>
      <vt:lpstr>Equivalent Resistance in a Series Circuit</vt:lpstr>
      <vt:lpstr>Charge in a Series Circuit</vt:lpstr>
      <vt:lpstr>Current Calculated</vt:lpstr>
      <vt:lpstr>Electric Potential Difference and Voltage Drops</vt:lpstr>
      <vt:lpstr>So What?</vt:lpstr>
      <vt:lpstr>Mathematical Analysis of Series Circuits</vt:lpstr>
      <vt:lpstr>Parallel Circuits</vt:lpstr>
      <vt:lpstr>Equivalent Resistance</vt:lpstr>
      <vt:lpstr>Equivalent Resistance Mathematically</vt:lpstr>
      <vt:lpstr>Voltage Drop for Parallel Branches</vt:lpstr>
      <vt:lpstr>Mathematical Analysis</vt:lpstr>
      <vt:lpstr>Combination Circuits</vt:lpstr>
      <vt:lpstr>How do you solve?</vt:lpstr>
      <vt:lpstr>Give it a try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2017-04-12T15:50:13Z</dcterms:created>
  <dcterms:modified xsi:type="dcterms:W3CDTF">2017-04-18T00:22:48Z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TC034605219991</vt:lpwstr>
  </property>
</Properties>
</file>