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ng&amp;ehk=EoRgcuCd4Vazohz"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3"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5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2/14/2017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2/14/2017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2/14/2017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2/14/2017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2/14/2017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amp;ehk=EoRgcuCd4Vazohz"/><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QAa2O_8wBUQ" TargetMode="External"/><Relationship Id="rId1" Type="http://schemas.openxmlformats.org/officeDocument/2006/relationships/slideLayout" Target="../slideLayouts/slideLayout4.xml"/><Relationship Id="rId4" Type="http://schemas.openxmlformats.org/officeDocument/2006/relationships/hyperlink" Target="http://www.ed.ac.uk/news/2017/tests-may-solve-einstein-s-great-ridd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2679905" y="4264760"/>
            <a:ext cx="6831673" cy="1086237"/>
          </a:xfrm>
        </p:spPr>
        <p:txBody>
          <a:bodyPr>
            <a:normAutofit/>
          </a:bodyPr>
          <a:lstStyle/>
          <a:p>
            <a:r>
              <a:rPr lang="en-US" sz="2800" dirty="0"/>
              <a:t>Dynamics: Forces and motion in 1D and 2D</a:t>
            </a:r>
          </a:p>
          <a:p>
            <a:r>
              <a:rPr lang="en-US" sz="2800" dirty="0"/>
              <a:t>2/14/2017</a:t>
            </a:r>
          </a:p>
        </p:txBody>
      </p:sp>
      <p:pic>
        <p:nvPicPr>
          <p:cNvPr id="4" name="Picture 3"/>
          <p:cNvPicPr>
            <a:picLocks noChangeAspect="1"/>
          </p:cNvPicPr>
          <p:nvPr/>
        </p:nvPicPr>
        <p:blipFill>
          <a:blip r:embed="rId2"/>
          <a:stretch>
            <a:fillRect/>
          </a:stretch>
        </p:blipFill>
        <p:spPr>
          <a:xfrm>
            <a:off x="3671887" y="1224695"/>
            <a:ext cx="4391025" cy="3019425"/>
          </a:xfrm>
          <a:prstGeom prst="rect">
            <a:avLst/>
          </a:prstGeom>
        </p:spPr>
      </p:pic>
      <p:pic>
        <p:nvPicPr>
          <p:cNvPr id="6" name="Picture 5" descr="File:Redheart.png - Wikipedia, the free encyclopedia"/>
          <p:cNvPicPr>
            <a:picLocks noChangeAspect="1"/>
          </p:cNvPicPr>
          <p:nvPr/>
        </p:nvPicPr>
        <p:blipFill>
          <a:blip r:embed="rId3"/>
          <a:stretch>
            <a:fillRect/>
          </a:stretch>
        </p:blipFill>
        <p:spPr>
          <a:xfrm>
            <a:off x="3136879" y="428625"/>
            <a:ext cx="2630329" cy="2667000"/>
          </a:xfrm>
          <a:prstGeom prst="rect">
            <a:avLst/>
          </a:prstGeom>
        </p:spPr>
      </p:pic>
    </p:spTree>
    <p:extLst>
      <p:ext uri="{BB962C8B-B14F-4D97-AF65-F5344CB8AC3E}">
        <p14:creationId xmlns:p14="http://schemas.microsoft.com/office/powerpoint/2010/main" val="277110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lnSpcReduction="10000"/>
          </a:bodyPr>
          <a:lstStyle/>
          <a:p>
            <a:r>
              <a:rPr lang="en-US" sz="3200" dirty="0"/>
              <a:t>Objective:</a:t>
            </a:r>
          </a:p>
          <a:p>
            <a:pPr lvl="1"/>
            <a:r>
              <a:rPr lang="en-US" sz="3200" dirty="0"/>
              <a:t>Understand vectors in two dimensions.</a:t>
            </a:r>
          </a:p>
          <a:p>
            <a:r>
              <a:rPr lang="en-US" sz="3200" dirty="0"/>
              <a:t>Tasks:</a:t>
            </a:r>
          </a:p>
          <a:p>
            <a:pPr lvl="1"/>
            <a:r>
              <a:rPr lang="en-US" sz="3200" dirty="0"/>
              <a:t>Notes</a:t>
            </a:r>
          </a:p>
          <a:p>
            <a:pPr lvl="1"/>
            <a:r>
              <a:rPr lang="en-US" sz="3200" dirty="0"/>
              <a:t>Worksheet (due Wednesday)</a:t>
            </a:r>
          </a:p>
          <a:p>
            <a:pPr lvl="1"/>
            <a:r>
              <a:rPr lang="en-US" sz="3200" dirty="0"/>
              <a:t>Lab Due </a:t>
            </a:r>
          </a:p>
          <a:p>
            <a:pPr lvl="1"/>
            <a:r>
              <a:rPr lang="en-US" sz="3200" dirty="0"/>
              <a:t>Quiz on Friction</a:t>
            </a:r>
          </a:p>
        </p:txBody>
      </p:sp>
    </p:spTree>
    <p:extLst>
      <p:ext uri="{BB962C8B-B14F-4D97-AF65-F5344CB8AC3E}">
        <p14:creationId xmlns:p14="http://schemas.microsoft.com/office/powerpoint/2010/main" val="71969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ANNOUNCEMENTS:</a:t>
            </a:r>
          </a:p>
        </p:txBody>
      </p:sp>
      <p:sp>
        <p:nvSpPr>
          <p:cNvPr id="4" name="Content Placeholder 3"/>
          <p:cNvSpPr>
            <a:spLocks noGrp="1"/>
          </p:cNvSpPr>
          <p:nvPr>
            <p:ph idx="1"/>
          </p:nvPr>
        </p:nvSpPr>
        <p:spPr/>
        <p:txBody>
          <a:bodyPr>
            <a:normAutofit/>
          </a:bodyPr>
          <a:lstStyle/>
          <a:p>
            <a:pPr>
              <a:buFontTx/>
              <a:buChar char="-"/>
            </a:pPr>
            <a:r>
              <a:rPr lang="en-US" sz="3600" dirty="0"/>
              <a:t>Quiz retakes are available through Wednesday.</a:t>
            </a:r>
          </a:p>
          <a:p>
            <a:pPr>
              <a:buFontTx/>
              <a:buChar char="-"/>
            </a:pPr>
            <a:r>
              <a:rPr lang="en-US" sz="3600" dirty="0"/>
              <a:t>Science Bowl practice at lunch today.</a:t>
            </a:r>
          </a:p>
        </p:txBody>
      </p:sp>
    </p:spTree>
    <p:extLst>
      <p:ext uri="{BB962C8B-B14F-4D97-AF65-F5344CB8AC3E}">
        <p14:creationId xmlns:p14="http://schemas.microsoft.com/office/powerpoint/2010/main" val="189150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normAutofit/>
          </a:bodyPr>
          <a:lstStyle/>
          <a:p>
            <a:r>
              <a:rPr lang="en-US" sz="2400" dirty="0"/>
              <a:t>Helen is parasailing. She sits in a seat harness which is attached by a tow rope to a speedboat. The rope makes an angle of 51° with the horizontal and has a tension of 350 N. Determine the horizontal and vertical components of the tension force.</a:t>
            </a:r>
          </a:p>
          <a:p>
            <a:endParaRPr lang="en-US" sz="2800" dirty="0"/>
          </a:p>
        </p:txBody>
      </p:sp>
    </p:spTree>
    <p:extLst>
      <p:ext uri="{BB962C8B-B14F-4D97-AF65-F5344CB8AC3E}">
        <p14:creationId xmlns:p14="http://schemas.microsoft.com/office/powerpoint/2010/main" val="143049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effectLst/>
        </p:spPr>
      </p:sp>
      <p:sp>
        <p:nvSpPr>
          <p:cNvPr id="41" name="Rectangle 33"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5"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hlinkClick r:id="rId2"/>
          </p:cNvPr>
          <p:cNvPicPr>
            <a:picLocks noGrp="1" noChangeAspect="1"/>
          </p:cNvPicPr>
          <p:nvPr>
            <p:ph sz="half" idx="1"/>
          </p:nvPr>
        </p:nvPicPr>
        <p:blipFill>
          <a:blip r:embed="rId3"/>
          <a:stretch>
            <a:fillRect/>
          </a:stretch>
        </p:blipFill>
        <p:spPr>
          <a:xfrm>
            <a:off x="1023561" y="1436055"/>
            <a:ext cx="6517065" cy="3665849"/>
          </a:xfrm>
          <a:prstGeom prst="rect">
            <a:avLst/>
          </a:prstGeom>
        </p:spPr>
      </p:pic>
      <p:sp>
        <p:nvSpPr>
          <p:cNvPr id="2" name="Title 1"/>
          <p:cNvSpPr>
            <a:spLocks noGrp="1"/>
          </p:cNvSpPr>
          <p:nvPr>
            <p:ph type="title"/>
          </p:nvPr>
        </p:nvSpPr>
        <p:spPr>
          <a:xfrm>
            <a:off x="7860667" y="685800"/>
            <a:ext cx="3656419" cy="1485900"/>
          </a:xfrm>
        </p:spPr>
        <p:txBody>
          <a:bodyPr vert="horz" lIns="91440" tIns="45720" rIns="91440" bIns="45720" rtlCol="0" anchor="t">
            <a:normAutofit/>
          </a:bodyPr>
          <a:lstStyle/>
          <a:p>
            <a:r>
              <a:rPr lang="en-US" dirty="0"/>
              <a:t>Current Event:</a:t>
            </a:r>
          </a:p>
        </p:txBody>
      </p:sp>
      <p:sp>
        <p:nvSpPr>
          <p:cNvPr id="14" name="Content Placeholder 13"/>
          <p:cNvSpPr>
            <a:spLocks noGrp="1"/>
          </p:cNvSpPr>
          <p:nvPr>
            <p:ph sz="half" idx="2"/>
          </p:nvPr>
        </p:nvSpPr>
        <p:spPr>
          <a:xfrm>
            <a:off x="7860667" y="1436055"/>
            <a:ext cx="3656419" cy="4431345"/>
          </a:xfrm>
        </p:spPr>
        <p:txBody>
          <a:bodyPr vert="horz" lIns="91440" tIns="45720" rIns="91440" bIns="45720" rtlCol="0">
            <a:normAutofit/>
          </a:bodyPr>
          <a:lstStyle/>
          <a:p>
            <a:pPr>
              <a:lnSpc>
                <a:spcPct val="74000"/>
              </a:lnSpc>
            </a:pPr>
            <a:r>
              <a:rPr lang="en-US" sz="1800" b="1" dirty="0"/>
              <a:t>The Speed Of Gravity Might Help Us Confirm Dark Energy</a:t>
            </a:r>
          </a:p>
          <a:p>
            <a:pPr>
              <a:lnSpc>
                <a:spcPct val="74000"/>
              </a:lnSpc>
            </a:pPr>
            <a:r>
              <a:rPr lang="en-US" sz="1600" dirty="0"/>
              <a:t>Now, gravity is believed to be moving at the speed of light. Indirect measurements from galactic observations and direct measurements of gravitational waves seem to confirm this. The uncertainty on this measurement is tiny, but every new detection from the Laser Interferometer Gravitational-Wave Observatory (LIGO) will help refine this value.</a:t>
            </a:r>
          </a:p>
          <a:p>
            <a:pPr>
              <a:lnSpc>
                <a:spcPct val="74000"/>
              </a:lnSpc>
            </a:pPr>
            <a:r>
              <a:rPr lang="en-US" sz="1600" dirty="0"/>
              <a:t>"Recent direct gravitational wave detection has opened up a new observational window to our Universe,” </a:t>
            </a:r>
            <a:r>
              <a:rPr lang="en-US" sz="1600" dirty="0" err="1"/>
              <a:t>Dr</a:t>
            </a:r>
            <a:r>
              <a:rPr lang="en-US" sz="1600" dirty="0"/>
              <a:t> </a:t>
            </a:r>
            <a:r>
              <a:rPr lang="en-US" sz="1600" dirty="0" err="1"/>
              <a:t>Lombriser</a:t>
            </a:r>
            <a:r>
              <a:rPr lang="en-US" sz="1600" dirty="0"/>
              <a:t> said in a </a:t>
            </a:r>
            <a:r>
              <a:rPr lang="en-US" sz="1600" dirty="0">
                <a:hlinkClick r:id="rId4"/>
              </a:rPr>
              <a:t>statement</a:t>
            </a:r>
            <a:r>
              <a:rPr lang="en-US" sz="1600" dirty="0"/>
              <a:t>. “Our results give an impression of how this will guide us in solving one of the most fundamental problems in physics."</a:t>
            </a:r>
          </a:p>
        </p:txBody>
      </p:sp>
    </p:spTree>
    <p:extLst>
      <p:ext uri="{BB962C8B-B14F-4D97-AF65-F5344CB8AC3E}">
        <p14:creationId xmlns:p14="http://schemas.microsoft.com/office/powerpoint/2010/main" val="164423174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TM10001105[[fn=Crop]]</Template>
  <TotalTime>5716</TotalTime>
  <Words>141</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Franklin Gothic Book</vt:lpstr>
      <vt:lpstr>Crop</vt:lpstr>
      <vt:lpstr>PowerPoint Presentation</vt:lpstr>
      <vt:lpstr>Objectives:</vt:lpstr>
      <vt:lpstr>ANNOUNCEMENTS:</vt:lpstr>
      <vt:lpstr>Question:</vt:lpstr>
      <vt:lpstr>Current Event: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DeLacy Humbert</dc:creator>
  <cp:lastModifiedBy>Humbert, DeLacy</cp:lastModifiedBy>
  <cp:revision>25</cp:revision>
  <dcterms:created xsi:type="dcterms:W3CDTF">2017-01-30T15:26:12Z</dcterms:created>
  <dcterms:modified xsi:type="dcterms:W3CDTF">2017-02-14T16:42:35Z</dcterms:modified>
</cp:coreProperties>
</file>