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1QmaPyhcW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Sound</a:t>
            </a:r>
            <a:r>
              <a:rPr lang="en-US" dirty="0"/>
              <a:t>: The Science of Music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15</a:t>
            </a:r>
          </a:p>
        </p:txBody>
      </p:sp>
    </p:spTree>
    <p:extLst>
      <p:ext uri="{BB962C8B-B14F-4D97-AF65-F5344CB8AC3E}">
        <p14:creationId xmlns:p14="http://schemas.microsoft.com/office/powerpoint/2010/main" val="2437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graph of this look like?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542" y="1957137"/>
            <a:ext cx="9146915" cy="393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Waves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All sound waves need a medium to travel through.</a:t>
            </a:r>
          </a:p>
          <a:p>
            <a:r>
              <a:rPr lang="en-US" sz="3600" dirty="0"/>
              <a:t>What is a medium?</a:t>
            </a:r>
          </a:p>
          <a:p>
            <a:pPr lvl="1"/>
            <a:r>
              <a:rPr lang="en-US" sz="3600" dirty="0"/>
              <a:t>A something or material to travel through.</a:t>
            </a:r>
          </a:p>
          <a:p>
            <a:r>
              <a:rPr lang="en-US" sz="3600" dirty="0"/>
              <a:t>Is there sound in space?</a:t>
            </a:r>
          </a:p>
          <a:p>
            <a:pPr lvl="1"/>
            <a:r>
              <a:rPr lang="en-US" sz="3600" dirty="0"/>
              <a:t>NO!  Space is silent!</a:t>
            </a:r>
          </a:p>
        </p:txBody>
      </p:sp>
    </p:spTree>
    <p:extLst>
      <p:ext uri="{BB962C8B-B14F-4D97-AF65-F5344CB8AC3E}">
        <p14:creationId xmlns:p14="http://schemas.microsoft.com/office/powerpoint/2010/main" val="15925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Frequency in Sound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4998"/>
            <a:ext cx="4467726" cy="4431634"/>
          </a:xfrm>
        </p:spPr>
        <p:txBody>
          <a:bodyPr/>
          <a:lstStyle/>
          <a:p>
            <a:r>
              <a:rPr lang="en-US" sz="3600" dirty="0"/>
              <a:t>Frequency is Pitch in sound.</a:t>
            </a:r>
          </a:p>
          <a:p>
            <a:r>
              <a:rPr lang="en-US" sz="3600" dirty="0"/>
              <a:t>The higher the frequency the higher the pitch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968" y="1780674"/>
            <a:ext cx="4905375" cy="4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4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Frequency of Instruments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4674" y="1427747"/>
            <a:ext cx="5582652" cy="5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812533"/>
          </a:xfrm>
        </p:spPr>
        <p:txBody>
          <a:bodyPr>
            <a:normAutofit/>
          </a:bodyPr>
          <a:lstStyle/>
          <a:p>
            <a:r>
              <a:rPr lang="en-US" sz="4400" dirty="0"/>
              <a:t>Infrasonic and Ultrasonic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10653"/>
            <a:ext cx="4297680" cy="5779168"/>
          </a:xfrm>
        </p:spPr>
        <p:txBody>
          <a:bodyPr>
            <a:noAutofit/>
          </a:bodyPr>
          <a:lstStyle/>
          <a:p>
            <a:r>
              <a:rPr lang="en-US" sz="2800" dirty="0"/>
              <a:t>Infrasonic: those sounds that are too low to hear.</a:t>
            </a:r>
          </a:p>
          <a:p>
            <a:r>
              <a:rPr lang="en-US" sz="2800" dirty="0"/>
              <a:t>Very low, very bass sounds can travel very far distances and can penetrate materials easier.</a:t>
            </a:r>
          </a:p>
          <a:p>
            <a:r>
              <a:rPr lang="en-US" sz="2800" dirty="0"/>
              <a:t>This is why we hear bass from passing sound systems the most, as they can penetrate obstacles easier.</a:t>
            </a:r>
          </a:p>
          <a:p>
            <a:r>
              <a:rPr lang="en-US" sz="2800" dirty="0"/>
              <a:t>Can you name other instances of infrasonic sound being used?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Ultrasonic: are frequencies above human hearing range.</a:t>
            </a:r>
          </a:p>
          <a:p>
            <a:r>
              <a:rPr lang="en-US" sz="2800" dirty="0"/>
              <a:t>We can hear up to about 20,000Hz.</a:t>
            </a:r>
          </a:p>
          <a:p>
            <a:r>
              <a:rPr lang="en-US" sz="2800" dirty="0"/>
              <a:t>Can you name an instance of ultrasonic sound being used?</a:t>
            </a:r>
          </a:p>
        </p:txBody>
      </p:sp>
    </p:spTree>
    <p:extLst>
      <p:ext uri="{BB962C8B-B14F-4D97-AF65-F5344CB8AC3E}">
        <p14:creationId xmlns:p14="http://schemas.microsoft.com/office/powerpoint/2010/main" val="23783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Amplitude and Sound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Amplitude is the loudness of sounds.</a:t>
            </a:r>
          </a:p>
          <a:p>
            <a:r>
              <a:rPr lang="en-US" sz="4000" dirty="0"/>
              <a:t>Loudness is measure in decibels (dB)</a:t>
            </a:r>
          </a:p>
          <a:p>
            <a:r>
              <a:rPr lang="en-US" sz="4000" dirty="0"/>
              <a:t>Higher amplitude = louder sound</a:t>
            </a:r>
          </a:p>
          <a:p>
            <a:r>
              <a:rPr lang="en-US" sz="4000" dirty="0"/>
              <a:t>It takes more energy to create higher amplitudes thus it takes more energy to create louder sounds.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42" y="0"/>
            <a:ext cx="8373979" cy="666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Changes in Loudness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When the loudness of a sound increases by a only 10 decibels we hear it as twice as loud.</a:t>
            </a:r>
          </a:p>
          <a:p>
            <a:pPr lvl="1"/>
            <a:r>
              <a:rPr lang="en-US" sz="3200" dirty="0"/>
              <a:t>When a sound goes from 60dB to 70dB we hear the sound twice as loud as when it was at 60 </a:t>
            </a:r>
            <a:r>
              <a:rPr lang="en-US" sz="3200" dirty="0" err="1"/>
              <a:t>dB.</a:t>
            </a:r>
            <a:endParaRPr lang="en-US" sz="3200" dirty="0"/>
          </a:p>
          <a:p>
            <a:r>
              <a:rPr lang="en-US" sz="3200" dirty="0"/>
              <a:t>When the loudness of a sound decreases by only 10 decibels we hear it as ½ as loud.</a:t>
            </a:r>
          </a:p>
          <a:p>
            <a:pPr lvl="1"/>
            <a:r>
              <a:rPr lang="en-US" sz="3200" dirty="0"/>
              <a:t>When a sound goes from 50 dB to 40 dB we hear the sound as ½ as loud.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Speed of 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can change the speed of sound?</a:t>
            </a:r>
          </a:p>
          <a:p>
            <a:pPr lvl="1"/>
            <a:r>
              <a:rPr lang="en-US" sz="2800" dirty="0"/>
              <a:t>The medium</a:t>
            </a:r>
          </a:p>
          <a:p>
            <a:r>
              <a:rPr lang="en-US" sz="2800" dirty="0"/>
              <a:t>Rank the states of matter from least fast to most fast in regards to sound speed.</a:t>
            </a:r>
          </a:p>
          <a:p>
            <a:pPr lvl="1"/>
            <a:r>
              <a:rPr lang="en-US" sz="2800" dirty="0"/>
              <a:t>Gas, Liquid, Solid</a:t>
            </a:r>
          </a:p>
          <a:p>
            <a:r>
              <a:rPr lang="en-US" sz="2800" dirty="0"/>
              <a:t>Temperature also plays a role in how fast sound travels.</a:t>
            </a:r>
          </a:p>
          <a:p>
            <a:pPr lvl="1"/>
            <a:r>
              <a:rPr lang="en-US" sz="2800" dirty="0"/>
              <a:t>Generally higher temperatures mean faster sound.</a:t>
            </a:r>
          </a:p>
          <a:p>
            <a:r>
              <a:rPr lang="en-US" sz="2800" dirty="0"/>
              <a:t>Density also plays a role.</a:t>
            </a:r>
          </a:p>
          <a:p>
            <a:pPr lvl="1"/>
            <a:r>
              <a:rPr lang="en-US" sz="2800" dirty="0"/>
              <a:t>Generally denser material propagate sound faster.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Supersonic: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Motion that is faster than sound!</a:t>
            </a:r>
          </a:p>
          <a:p>
            <a:r>
              <a:rPr lang="en-US" sz="3200" dirty="0"/>
              <a:t>We measure speeds in planes that are faster than the speed of sound in the term Mach.</a:t>
            </a:r>
          </a:p>
          <a:p>
            <a:r>
              <a:rPr lang="en-US" sz="3200" dirty="0"/>
              <a:t>Mach 1 is 1 times the speed of sound.</a:t>
            </a:r>
          </a:p>
          <a:p>
            <a:r>
              <a:rPr lang="en-US" sz="3200" dirty="0"/>
              <a:t>Mach 2 is 2 times the speed of sound.</a:t>
            </a:r>
          </a:p>
          <a:p>
            <a:r>
              <a:rPr lang="en-US" sz="3200" dirty="0"/>
              <a:t>Sonic Boom:</a:t>
            </a:r>
          </a:p>
          <a:p>
            <a:pPr lvl="1"/>
            <a:r>
              <a:rPr lang="en-US" sz="3200" dirty="0"/>
              <a:t>A sonic boom is caused by an object breaking the sound barrier, or the speed of sound.</a:t>
            </a:r>
          </a:p>
        </p:txBody>
      </p:sp>
    </p:spTree>
    <p:extLst>
      <p:ext uri="{BB962C8B-B14F-4D97-AF65-F5344CB8AC3E}">
        <p14:creationId xmlns:p14="http://schemas.microsoft.com/office/powerpoint/2010/main" val="14756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Superposition Principle: Adding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Two waves that hit each other will interact by adding or subtracting amplitude (energy) from each other.</a:t>
            </a:r>
          </a:p>
          <a:p>
            <a:r>
              <a:rPr lang="en-US" sz="3200" dirty="0"/>
              <a:t>If two people on opposite ends of a slinky sent a wave from each end of the slinky on the same side when the two waves meet the pulses will combine making a bigger amplitude.</a:t>
            </a:r>
          </a:p>
          <a:p>
            <a:r>
              <a:rPr lang="en-US" sz="3200" dirty="0"/>
              <a:t>When two waves that have positive amplitudes interact the combined wave is the sum of the two combining waves.  This is called </a:t>
            </a:r>
            <a:r>
              <a:rPr lang="en-US" sz="3200" u="sng" dirty="0"/>
              <a:t>constructive interference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1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Constructive Interference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063" y="1493847"/>
            <a:ext cx="7475621" cy="4830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0104120" y="2294021"/>
            <a:ext cx="1702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Notice that the waves are in phase.</a:t>
            </a:r>
          </a:p>
        </p:txBody>
      </p:sp>
    </p:spTree>
    <p:extLst>
      <p:ext uri="{BB962C8B-B14F-4D97-AF65-F5344CB8AC3E}">
        <p14:creationId xmlns:p14="http://schemas.microsoft.com/office/powerpoint/2010/main" val="22691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Destructive Interference: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Waves that are out of phase (may have same period).  This means that their crests and troughs align opposite of each other.</a:t>
            </a:r>
          </a:p>
          <a:p>
            <a:r>
              <a:rPr lang="en-US" sz="3600" dirty="0"/>
              <a:t>When these waves meet the amplitude is the difference between the two waves.</a:t>
            </a:r>
          </a:p>
        </p:txBody>
      </p:sp>
    </p:spTree>
    <p:extLst>
      <p:ext uri="{BB962C8B-B14F-4D97-AF65-F5344CB8AC3E}">
        <p14:creationId xmlns:p14="http://schemas.microsoft.com/office/powerpoint/2010/main" val="10179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Destructive Interference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9642" y="2037347"/>
            <a:ext cx="7372961" cy="4470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33811" y="2037347"/>
            <a:ext cx="2005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Notice that the waves are 180 degrees out of phase but that the amplitudes are not the same.</a:t>
            </a:r>
          </a:p>
        </p:txBody>
      </p:sp>
    </p:spTree>
    <p:extLst>
      <p:ext uri="{BB962C8B-B14F-4D97-AF65-F5344CB8AC3E}">
        <p14:creationId xmlns:p14="http://schemas.microsoft.com/office/powerpoint/2010/main" val="21216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Destructive Interference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620253"/>
            <a:ext cx="9448800" cy="5237747"/>
          </a:xfrm>
        </p:spPr>
        <p:txBody>
          <a:bodyPr>
            <a:normAutofit/>
          </a:bodyPr>
          <a:lstStyle/>
          <a:p>
            <a:r>
              <a:rPr lang="en-US" sz="2800" dirty="0"/>
              <a:t>When two waves meet that are 180 degrees out of phase but have the same amplitude the waves will cancel each other out.  </a:t>
            </a:r>
          </a:p>
          <a:p>
            <a:r>
              <a:rPr lang="en-US" sz="2800" dirty="0"/>
              <a:t>A medium cannot undergo compression and rarefaction (expansion) at the same time, so they equal no motion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95" y="4076700"/>
            <a:ext cx="739541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Sound?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Sound is the movement of compression waves that hit our ears.</a:t>
            </a:r>
          </a:p>
          <a:p>
            <a:r>
              <a:rPr lang="en-US" sz="3200" dirty="0"/>
              <a:t>Compression waves are longitudinal waves.</a:t>
            </a:r>
          </a:p>
          <a:p>
            <a:r>
              <a:rPr lang="en-US" sz="3200" dirty="0"/>
              <a:t>Compression waves consist of high and low pressure areas.</a:t>
            </a:r>
          </a:p>
          <a:p>
            <a:r>
              <a:rPr lang="en-US" sz="3200" dirty="0"/>
              <a:t>Remember that waves are movements of energy not matter this means that air molecules vibrate back and forth but they do not travel anywhere.</a:t>
            </a:r>
          </a:p>
        </p:txBody>
      </p:sp>
    </p:spTree>
    <p:extLst>
      <p:ext uri="{BB962C8B-B14F-4D97-AF65-F5344CB8AC3E}">
        <p14:creationId xmlns:p14="http://schemas.microsoft.com/office/powerpoint/2010/main" val="6336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and Rarefaction Waves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60" y="2568742"/>
            <a:ext cx="8945480" cy="357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and Rarefaction in Sound Waves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3272" y="2037347"/>
            <a:ext cx="6965455" cy="34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usic Score 16x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 Score_16x9.potx" id="{6ADF3BEB-29B7-4B59-868B-CC2D2045A513}" vid="{1320CC86-6327-42C4-8685-C8BBB762A9A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641B65-C3C4-4643-BB04-EE8F381F6F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Music score presentation (treble clef design)</Template>
  <TotalTime>0</TotalTime>
  <Words>706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Music Score 16x9</vt:lpstr>
      <vt:lpstr>Sound: The Science of Music</vt:lpstr>
      <vt:lpstr>Superposition Principle: Adding Waves</vt:lpstr>
      <vt:lpstr>Example of Constructive Interference</vt:lpstr>
      <vt:lpstr>Destructive Interference:</vt:lpstr>
      <vt:lpstr>Example of Destructive Interference</vt:lpstr>
      <vt:lpstr>More Destructive Interference</vt:lpstr>
      <vt:lpstr>What is Sound?</vt:lpstr>
      <vt:lpstr>Compression and Rarefaction Waves</vt:lpstr>
      <vt:lpstr>Compression and Rarefaction in Sound Waves</vt:lpstr>
      <vt:lpstr>What does a graph of this look like?</vt:lpstr>
      <vt:lpstr>Sound Waves</vt:lpstr>
      <vt:lpstr>Frequency in Sound Waves</vt:lpstr>
      <vt:lpstr>Frequency of Instruments</vt:lpstr>
      <vt:lpstr>Infrasonic and Ultrasonic</vt:lpstr>
      <vt:lpstr>Amplitude and Sound Waves</vt:lpstr>
      <vt:lpstr>Changes in Loudness</vt:lpstr>
      <vt:lpstr>The Speed of Sound</vt:lpstr>
      <vt:lpstr>Supersonic: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2016-10-05T01:05:26Z</dcterms:created>
  <dcterms:modified xsi:type="dcterms:W3CDTF">2016-10-05T15:50:35Z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